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85" r:id="rId2"/>
    <p:sldId id="258" r:id="rId3"/>
    <p:sldId id="337" r:id="rId4"/>
    <p:sldId id="314" r:id="rId5"/>
    <p:sldId id="559" r:id="rId6"/>
    <p:sldId id="561" r:id="rId7"/>
    <p:sldId id="560" r:id="rId8"/>
    <p:sldId id="562" r:id="rId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3DB4FD8C-AD12-4F93-AC70-6A541556A90A}">
          <p14:sldIdLst>
            <p14:sldId id="385"/>
          </p14:sldIdLst>
        </p14:section>
        <p14:section name="Default Section" id="{5013149A-B6C6-443F-A78D-19F37CE1D3B7}">
          <p14:sldIdLst>
            <p14:sldId id="258"/>
            <p14:sldId id="337"/>
            <p14:sldId id="314"/>
          </p14:sldIdLst>
        </p14:section>
        <p14:section name="Untitled Section" id="{C31DDBCB-6FD7-43D3-9F7B-B1AAB8106795}">
          <p14:sldIdLst>
            <p14:sldId id="559"/>
            <p14:sldId id="561"/>
            <p14:sldId id="560"/>
            <p14:sldId id="5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5" d="100"/>
          <a:sy n="75" d="100"/>
        </p:scale>
        <p:origin x="1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7A74F-79C7-46B8-B9F6-155C6330C242}" type="datetimeFigureOut">
              <a:rPr lang="lt-LT" smtClean="0"/>
              <a:t>2018.08.23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A58F3-C921-41F0-9243-075241677485}" type="slidenum">
              <a:rPr lang="lt-LT" smtClean="0"/>
              <a:t>‹#›</a:t>
            </a:fld>
            <a:endParaRPr lang="lt-LT"/>
          </a:p>
        </p:txBody>
      </p:sp>
    </p:spTree>
    <p:extLst>
      <p:ext uri="{BB962C8B-B14F-4D97-AF65-F5344CB8AC3E}">
        <p14:creationId xmlns:p14="http://schemas.microsoft.com/office/powerpoint/2010/main" val="397600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73B0A760-0214-4507-9D3B-D881FC0EE5BA}" type="slidenum">
              <a:rPr lang="lt-LT" smtClean="0"/>
              <a:pPr/>
              <a:t>3</a:t>
            </a:fld>
            <a:endParaRPr lang="lt-LT"/>
          </a:p>
        </p:txBody>
      </p:sp>
    </p:spTree>
    <p:extLst>
      <p:ext uri="{BB962C8B-B14F-4D97-AF65-F5344CB8AC3E}">
        <p14:creationId xmlns:p14="http://schemas.microsoft.com/office/powerpoint/2010/main" val="261799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73B0A760-0214-4507-9D3B-D881FC0EE5BA}" type="slidenum">
              <a:rPr lang="lt-LT" smtClean="0"/>
              <a:pPr/>
              <a:t>4</a:t>
            </a:fld>
            <a:endParaRPr lang="lt-LT"/>
          </a:p>
        </p:txBody>
      </p:sp>
    </p:spTree>
    <p:extLst>
      <p:ext uri="{BB962C8B-B14F-4D97-AF65-F5344CB8AC3E}">
        <p14:creationId xmlns:p14="http://schemas.microsoft.com/office/powerpoint/2010/main" val="178354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ECE5CEB8-2E66-4424-911F-C6BE36B47D00}"/>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xmlns="" id="{02DE8C6F-CD3C-42E9-8675-E1063FAB3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xmlns="" id="{558CD114-613B-4592-9545-1624B074EB54}"/>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5" name="Poraštės vietos rezervavimo ženklas 4">
            <a:extLst>
              <a:ext uri="{FF2B5EF4-FFF2-40B4-BE49-F238E27FC236}">
                <a16:creationId xmlns:a16="http://schemas.microsoft.com/office/drawing/2014/main" xmlns="" id="{74A133EF-3170-4653-B4BA-EB43995F3B5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C8DC2074-9F29-4552-97C7-2F652129902A}"/>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38700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55284E75-CDAE-445E-BF14-6E62449EBE7E}"/>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197BFE71-9015-4E05-ABA1-F481E3409507}"/>
              </a:ext>
            </a:extLst>
          </p:cNvPr>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DC3C8703-73FD-458E-884E-8ACFD9F8EBCF}"/>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5" name="Poraštės vietos rezervavimo ženklas 4">
            <a:extLst>
              <a:ext uri="{FF2B5EF4-FFF2-40B4-BE49-F238E27FC236}">
                <a16:creationId xmlns:a16="http://schemas.microsoft.com/office/drawing/2014/main" xmlns="" id="{F91F691D-0DAE-478C-A3AC-CF2421063D60}"/>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68E9999F-FF8B-479D-89C5-143A7513FBC1}"/>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125856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xmlns="" id="{B535759A-5D90-4372-860A-DA7121B45608}"/>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B27F31ED-5C62-4EAE-9917-C40F607432A5}"/>
              </a:ext>
            </a:extLst>
          </p:cNvPr>
          <p:cNvSpPr>
            <a:spLocks noGrp="1"/>
          </p:cNvSpPr>
          <p:nvPr>
            <p:ph type="body" orient="vert" idx="1"/>
          </p:nvPr>
        </p:nvSpPr>
        <p:spPr>
          <a:xfrm>
            <a:off x="838200" y="365125"/>
            <a:ext cx="7734300" cy="5811838"/>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7606FF43-B109-430C-9FB3-AB6438317DE1}"/>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5" name="Poraštės vietos rezervavimo ženklas 4">
            <a:extLst>
              <a:ext uri="{FF2B5EF4-FFF2-40B4-BE49-F238E27FC236}">
                <a16:creationId xmlns:a16="http://schemas.microsoft.com/office/drawing/2014/main" xmlns="" id="{D26D5DFE-D2F4-4A75-A01E-C347A35D7FD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2E171B71-079F-413C-BA46-B5CDE28EB0E0}"/>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39692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B45BA97-3680-48BD-980C-7A17EB5AE008}"/>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C9E7EB85-07FC-405F-A426-4342645869B8}"/>
              </a:ext>
            </a:extLst>
          </p:cNvPr>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5E9A0A28-572F-4468-BA62-60EBAF09D20E}"/>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5" name="Poraštės vietos rezervavimo ženklas 4">
            <a:extLst>
              <a:ext uri="{FF2B5EF4-FFF2-40B4-BE49-F238E27FC236}">
                <a16:creationId xmlns:a16="http://schemas.microsoft.com/office/drawing/2014/main" xmlns="" id="{F9E79067-4B10-4CD6-8BC0-1D00D6F0DA5B}"/>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967A917A-BF58-491F-A8B7-1481CEB160D7}"/>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361554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8941CB1-45A1-456F-B065-8592049F00A3}"/>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xmlns="" id="{DDC37E2B-5E77-4BF6-BB7F-7B3F8CE03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Redaguokite šablono teksto stilius</a:t>
            </a:r>
          </a:p>
        </p:txBody>
      </p:sp>
      <p:sp>
        <p:nvSpPr>
          <p:cNvPr id="4" name="Datos vietos rezervavimo ženklas 3">
            <a:extLst>
              <a:ext uri="{FF2B5EF4-FFF2-40B4-BE49-F238E27FC236}">
                <a16:creationId xmlns:a16="http://schemas.microsoft.com/office/drawing/2014/main" xmlns="" id="{7EAD1679-1DC5-4EBC-8E61-AE7A325D1FA1}"/>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5" name="Poraštės vietos rezervavimo ženklas 4">
            <a:extLst>
              <a:ext uri="{FF2B5EF4-FFF2-40B4-BE49-F238E27FC236}">
                <a16:creationId xmlns:a16="http://schemas.microsoft.com/office/drawing/2014/main" xmlns="" id="{CF8E9B08-072E-44B6-97DD-A96ED791D449}"/>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F3C529F2-463E-4689-B285-F287C10F7C82}"/>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362602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29B9FF9-B7E7-4BD3-B4EE-AF18EB4D6BE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DA528EA7-2A7C-4198-A0ED-85A64BD24A6D}"/>
              </a:ext>
            </a:extLst>
          </p:cNvPr>
          <p:cNvSpPr>
            <a:spLocks noGrp="1"/>
          </p:cNvSpPr>
          <p:nvPr>
            <p:ph sz="half" idx="1"/>
          </p:nvPr>
        </p:nvSpPr>
        <p:spPr>
          <a:xfrm>
            <a:off x="838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xmlns="" id="{E9FD4EA4-FC1D-47FE-9E07-ECD53954AB16}"/>
              </a:ext>
            </a:extLst>
          </p:cNvPr>
          <p:cNvSpPr>
            <a:spLocks noGrp="1"/>
          </p:cNvSpPr>
          <p:nvPr>
            <p:ph sz="half" idx="2"/>
          </p:nvPr>
        </p:nvSpPr>
        <p:spPr>
          <a:xfrm>
            <a:off x="6172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xmlns="" id="{8E114797-490D-43C1-9C41-54E0230C2FFB}"/>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6" name="Poraštės vietos rezervavimo ženklas 5">
            <a:extLst>
              <a:ext uri="{FF2B5EF4-FFF2-40B4-BE49-F238E27FC236}">
                <a16:creationId xmlns:a16="http://schemas.microsoft.com/office/drawing/2014/main" xmlns="" id="{A9D8D482-D772-4339-B15A-AC270D693E20}"/>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3492D6B3-AC35-4645-AEFD-BEE77319646E}"/>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212205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68D161D-F52C-41DE-9C61-4D1E1B4D1421}"/>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E1BC5C88-4759-433D-A358-4A7E5F4ED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Turinio vietos rezervavimo ženklas 3">
            <a:extLst>
              <a:ext uri="{FF2B5EF4-FFF2-40B4-BE49-F238E27FC236}">
                <a16:creationId xmlns:a16="http://schemas.microsoft.com/office/drawing/2014/main" xmlns="" id="{6CE31F26-54DF-4391-8263-ECBB8AD3FBBA}"/>
              </a:ext>
            </a:extLst>
          </p:cNvPr>
          <p:cNvSpPr>
            <a:spLocks noGrp="1"/>
          </p:cNvSpPr>
          <p:nvPr>
            <p:ph sz="half" idx="2"/>
          </p:nvPr>
        </p:nvSpPr>
        <p:spPr>
          <a:xfrm>
            <a:off x="839788" y="2505075"/>
            <a:ext cx="5157787"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xmlns="" id="{E93DF937-A458-4A8C-8853-C0FCEB7CA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Turinio vietos rezervavimo ženklas 5">
            <a:extLst>
              <a:ext uri="{FF2B5EF4-FFF2-40B4-BE49-F238E27FC236}">
                <a16:creationId xmlns:a16="http://schemas.microsoft.com/office/drawing/2014/main" xmlns="" id="{A7A1325B-000E-477E-98A4-6D5CA3E04051}"/>
              </a:ext>
            </a:extLst>
          </p:cNvPr>
          <p:cNvSpPr>
            <a:spLocks noGrp="1"/>
          </p:cNvSpPr>
          <p:nvPr>
            <p:ph sz="quarter" idx="4"/>
          </p:nvPr>
        </p:nvSpPr>
        <p:spPr>
          <a:xfrm>
            <a:off x="6172200" y="2505075"/>
            <a:ext cx="5183188"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xmlns="" id="{8DA60B10-49FB-4867-8369-3239CE452F57}"/>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8" name="Poraštės vietos rezervavimo ženklas 7">
            <a:extLst>
              <a:ext uri="{FF2B5EF4-FFF2-40B4-BE49-F238E27FC236}">
                <a16:creationId xmlns:a16="http://schemas.microsoft.com/office/drawing/2014/main" xmlns="" id="{5B32C20B-CD61-4D41-804E-5264B3698B29}"/>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xmlns="" id="{A9E28B7F-D8AE-4CE3-83B6-4420215F5162}"/>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214114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A51DE0D-9B81-4046-9BA2-5988592A0522}"/>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xmlns="" id="{D403767D-1829-4F1A-9682-202F6C57FF2D}"/>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4" name="Poraštės vietos rezervavimo ženklas 3">
            <a:extLst>
              <a:ext uri="{FF2B5EF4-FFF2-40B4-BE49-F238E27FC236}">
                <a16:creationId xmlns:a16="http://schemas.microsoft.com/office/drawing/2014/main" xmlns="" id="{34ACE94B-E9AB-43DB-B1DE-83829354804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xmlns="" id="{E18F72C5-65B0-4EAC-89DE-D1B30D0A0E89}"/>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379308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xmlns="" id="{4AD5CA7C-42D7-498F-9CB0-1EF4F3E86C1D}"/>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3" name="Poraštės vietos rezervavimo ženklas 2">
            <a:extLst>
              <a:ext uri="{FF2B5EF4-FFF2-40B4-BE49-F238E27FC236}">
                <a16:creationId xmlns:a16="http://schemas.microsoft.com/office/drawing/2014/main" xmlns="" id="{2AC0E706-ADB4-463B-85A1-568F7295D99A}"/>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xmlns="" id="{48C28E1A-554F-45D5-A2EC-FEF675026A6F}"/>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366559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8C7D856-FE25-457F-8FD5-1EE41E601836}"/>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xmlns="" id="{44002089-7DA3-4181-B491-6B84410BE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xmlns="" id="{9A9FDF3C-8FA0-4702-9C7A-2F22EE0EF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xmlns="" id="{5D51478F-AAE1-4475-93BA-DC8D10FA6D86}"/>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6" name="Poraštės vietos rezervavimo ženklas 5">
            <a:extLst>
              <a:ext uri="{FF2B5EF4-FFF2-40B4-BE49-F238E27FC236}">
                <a16:creationId xmlns:a16="http://schemas.microsoft.com/office/drawing/2014/main" xmlns="" id="{D8419F25-C9F4-4F71-A487-AAC4F7F55E3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EF5F257D-1105-4D78-BE25-74299CEF1A7D}"/>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40431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8063A63-861E-466C-98EC-73A4AF5CA189}"/>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xmlns="" id="{C73356A4-2BE1-41D0-9833-F4A8E9178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xmlns="" id="{6B43AB27-7560-4384-8B85-1978C4DD2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xmlns="" id="{FB786DF3-649C-46B8-99C1-6181C1AF0D28}"/>
              </a:ext>
            </a:extLst>
          </p:cNvPr>
          <p:cNvSpPr>
            <a:spLocks noGrp="1"/>
          </p:cNvSpPr>
          <p:nvPr>
            <p:ph type="dt" sz="half" idx="10"/>
          </p:nvPr>
        </p:nvSpPr>
        <p:spPr/>
        <p:txBody>
          <a:bodyPr/>
          <a:lstStyle/>
          <a:p>
            <a:fld id="{D3AD8083-567F-4EF3-A2AE-0E7A381F9D4C}" type="datetimeFigureOut">
              <a:rPr lang="lt-LT" smtClean="0"/>
              <a:t>2018.08.23</a:t>
            </a:fld>
            <a:endParaRPr lang="lt-LT"/>
          </a:p>
        </p:txBody>
      </p:sp>
      <p:sp>
        <p:nvSpPr>
          <p:cNvPr id="6" name="Poraštės vietos rezervavimo ženklas 5">
            <a:extLst>
              <a:ext uri="{FF2B5EF4-FFF2-40B4-BE49-F238E27FC236}">
                <a16:creationId xmlns:a16="http://schemas.microsoft.com/office/drawing/2014/main" xmlns="" id="{27CC339D-1566-495E-8CFE-7803F38AF776}"/>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C12B0E81-7B4D-4CEE-869E-A558EED3057A}"/>
              </a:ext>
            </a:extLst>
          </p:cNvPr>
          <p:cNvSpPr>
            <a:spLocks noGrp="1"/>
          </p:cNvSpPr>
          <p:nvPr>
            <p:ph type="sldNum" sz="quarter" idx="12"/>
          </p:nvPr>
        </p:nvSpPr>
        <p:spPr/>
        <p:txBody>
          <a:bodyPr/>
          <a:lstStyle/>
          <a:p>
            <a:fld id="{16231F1F-6ACE-4F37-8717-5B6B84E7069E}" type="slidenum">
              <a:rPr lang="lt-LT" smtClean="0"/>
              <a:t>‹#›</a:t>
            </a:fld>
            <a:endParaRPr lang="lt-LT"/>
          </a:p>
        </p:txBody>
      </p:sp>
    </p:spTree>
    <p:extLst>
      <p:ext uri="{BB962C8B-B14F-4D97-AF65-F5344CB8AC3E}">
        <p14:creationId xmlns:p14="http://schemas.microsoft.com/office/powerpoint/2010/main" val="82404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xmlns="" id="{2A49FBBE-9748-41FF-B2F3-5F3FD3831C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623F9843-EB23-4470-B993-46ED0CDDF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3B9DDE8E-B442-4A40-A15F-592D5AB6B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D8083-567F-4EF3-A2AE-0E7A381F9D4C}" type="datetimeFigureOut">
              <a:rPr lang="lt-LT" smtClean="0"/>
              <a:t>2018.08.23</a:t>
            </a:fld>
            <a:endParaRPr lang="lt-LT"/>
          </a:p>
        </p:txBody>
      </p:sp>
      <p:sp>
        <p:nvSpPr>
          <p:cNvPr id="5" name="Poraštės vietos rezervavimo ženklas 4">
            <a:extLst>
              <a:ext uri="{FF2B5EF4-FFF2-40B4-BE49-F238E27FC236}">
                <a16:creationId xmlns:a16="http://schemas.microsoft.com/office/drawing/2014/main" xmlns="" id="{F7B740A0-FD95-44EF-A90A-55EC0A640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xmlns="" id="{F8D8AB5C-50EF-4025-B3CE-0BF2F9F57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31F1F-6ACE-4F37-8717-5B6B84E7069E}" type="slidenum">
              <a:rPr lang="lt-LT" smtClean="0"/>
              <a:t>‹#›</a:t>
            </a:fld>
            <a:endParaRPr lang="lt-LT"/>
          </a:p>
        </p:txBody>
      </p:sp>
    </p:spTree>
    <p:extLst>
      <p:ext uri="{BB962C8B-B14F-4D97-AF65-F5344CB8AC3E}">
        <p14:creationId xmlns:p14="http://schemas.microsoft.com/office/powerpoint/2010/main" val="289886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620688"/>
            <a:ext cx="9144000" cy="1860119"/>
          </a:xfrm>
        </p:spPr>
        <p:txBody>
          <a:bodyPr>
            <a:normAutofit/>
          </a:bodyPr>
          <a:lstStyle/>
          <a:p>
            <a:r>
              <a:rPr lang="lt-LT" altLang="lt-LT" sz="2800" b="1" dirty="0">
                <a:latin typeface="Times New Roman" panose="02020603050405020304" pitchFamily="18" charset="0"/>
                <a:cs typeface="Times New Roman" panose="02020603050405020304" pitchFamily="18" charset="0"/>
              </a:rPr>
              <a:t>AFRIKINIO KIAULIŲ MARO </a:t>
            </a:r>
            <a:r>
              <a:rPr lang="lt-LT" sz="2800" b="1" dirty="0">
                <a:latin typeface="Times New Roman" panose="02020603050405020304" pitchFamily="18" charset="0"/>
                <a:cs typeface="Times New Roman" panose="02020603050405020304" pitchFamily="18" charset="0"/>
              </a:rPr>
              <a:t>PREVENCIJOS IR LIKVIDAVIMO PRIEMONIŲ TAIKYMAS </a:t>
            </a:r>
            <a:endParaRPr lang="lt-LT" sz="2800" dirty="0">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1524000" y="4149080"/>
            <a:ext cx="9144000" cy="2016224"/>
          </a:xfrm>
        </p:spPr>
        <p:txBody>
          <a:bodyPr/>
          <a:lstStyle/>
          <a:p>
            <a:r>
              <a:rPr lang="lt-LT" dirty="0">
                <a:latin typeface="Times New Roman" pitchFamily="18" charset="0"/>
                <a:cs typeface="Times New Roman" pitchFamily="18" charset="0"/>
              </a:rPr>
              <a:t>Žemės ūkio ministerijos</a:t>
            </a:r>
          </a:p>
          <a:p>
            <a:r>
              <a:rPr lang="lt-LT" dirty="0">
                <a:latin typeface="Times New Roman" pitchFamily="18" charset="0"/>
                <a:cs typeface="Times New Roman" pitchFamily="18" charset="0"/>
              </a:rPr>
              <a:t>Gyvulininkystės ir veislininkystės skyriaus vedėjas </a:t>
            </a:r>
          </a:p>
          <a:p>
            <a:r>
              <a:rPr lang="lt-LT" dirty="0">
                <a:latin typeface="Times New Roman" pitchFamily="18" charset="0"/>
                <a:cs typeface="Times New Roman" pitchFamily="18" charset="0"/>
              </a:rPr>
              <a:t>Dr. Arūnas Šileika</a:t>
            </a:r>
          </a:p>
        </p:txBody>
      </p:sp>
    </p:spTree>
    <p:extLst>
      <p:ext uri="{BB962C8B-B14F-4D97-AF65-F5344CB8AC3E}">
        <p14:creationId xmlns:p14="http://schemas.microsoft.com/office/powerpoint/2010/main" val="340025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81200" y="152400"/>
            <a:ext cx="8229600" cy="487362"/>
          </a:xfrm>
        </p:spPr>
        <p:txBody>
          <a:bodyPr>
            <a:normAutofit fontScale="90000"/>
          </a:bodyPr>
          <a:lstStyle/>
          <a:p>
            <a:r>
              <a:rPr lang="lt-LT" b="1" dirty="0">
                <a:solidFill>
                  <a:schemeClr val="accent1">
                    <a:lumMod val="75000"/>
                  </a:schemeClr>
                </a:solidFill>
              </a:rPr>
              <a:t>AKM ŠERNUOSE LIETUVOJE 2018 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316" y="655741"/>
            <a:ext cx="8771684" cy="622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0" y="1270337"/>
            <a:ext cx="1752600" cy="1754326"/>
          </a:xfrm>
          <a:prstGeom prst="rect">
            <a:avLst/>
          </a:prstGeom>
          <a:noFill/>
        </p:spPr>
        <p:txBody>
          <a:bodyPr wrap="square" rtlCol="0">
            <a:spAutoFit/>
          </a:bodyPr>
          <a:lstStyle/>
          <a:p>
            <a:r>
              <a:rPr lang="lt-LT" b="1" dirty="0"/>
              <a:t>11</a:t>
            </a:r>
            <a:r>
              <a:rPr lang="en-GB" b="1" dirty="0"/>
              <a:t>51</a:t>
            </a:r>
            <a:r>
              <a:rPr lang="lt-LT" b="1" dirty="0"/>
              <a:t>  vietose nustatyti AKM teigiami  2</a:t>
            </a:r>
            <a:r>
              <a:rPr lang="en-GB" b="1" dirty="0"/>
              <a:t>657</a:t>
            </a:r>
            <a:r>
              <a:rPr lang="lt-LT" b="1" dirty="0"/>
              <a:t> šernai (iš jų -23</a:t>
            </a:r>
            <a:r>
              <a:rPr lang="en-GB" b="1" dirty="0"/>
              <a:t>89</a:t>
            </a:r>
            <a:r>
              <a:rPr lang="lt-LT" b="1" dirty="0"/>
              <a:t> gaišenos 26</a:t>
            </a:r>
            <a:r>
              <a:rPr lang="en-GB" b="1" dirty="0"/>
              <a:t>8</a:t>
            </a:r>
            <a:r>
              <a:rPr lang="en-US" b="1" dirty="0"/>
              <a:t> </a:t>
            </a:r>
            <a:r>
              <a:rPr lang="lt-LT" b="1" dirty="0"/>
              <a:t>sumedžiot</a:t>
            </a:r>
            <a:r>
              <a:rPr lang="en-US" b="1" dirty="0"/>
              <a:t>i</a:t>
            </a:r>
            <a:r>
              <a:rPr lang="lt-LT" b="1" dirty="0"/>
              <a:t>)</a:t>
            </a:r>
          </a:p>
        </p:txBody>
      </p:sp>
    </p:spTree>
    <p:extLst>
      <p:ext uri="{BB962C8B-B14F-4D97-AF65-F5344CB8AC3E}">
        <p14:creationId xmlns:p14="http://schemas.microsoft.com/office/powerpoint/2010/main" val="405070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05152"/>
            <a:ext cx="7772400" cy="615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ntraštė 1"/>
          <p:cNvSpPr txBox="1">
            <a:spLocks/>
          </p:cNvSpPr>
          <p:nvPr/>
        </p:nvSpPr>
        <p:spPr>
          <a:xfrm>
            <a:off x="1981200" y="152400"/>
            <a:ext cx="8229600"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b="1" dirty="0">
                <a:solidFill>
                  <a:schemeClr val="accent1">
                    <a:lumMod val="75000"/>
                  </a:schemeClr>
                </a:solidFill>
              </a:rPr>
              <a:t>AKM BUFERINĖ ZONA (iki 2018/05/01)</a:t>
            </a:r>
          </a:p>
        </p:txBody>
      </p:sp>
      <p:sp>
        <p:nvSpPr>
          <p:cNvPr id="3" name="Left Arrow 2"/>
          <p:cNvSpPr/>
          <p:nvPr/>
        </p:nvSpPr>
        <p:spPr>
          <a:xfrm>
            <a:off x="5286375" y="2971800"/>
            <a:ext cx="1143000" cy="598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6" name="Group 5"/>
          <p:cNvGrpSpPr/>
          <p:nvPr/>
        </p:nvGrpSpPr>
        <p:grpSpPr>
          <a:xfrm>
            <a:off x="6553201" y="735012"/>
            <a:ext cx="3996267" cy="3581400"/>
            <a:chOff x="5029200" y="735012"/>
            <a:chExt cx="3996267" cy="3581400"/>
          </a:xfrm>
        </p:grpSpPr>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735012"/>
              <a:ext cx="399626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934200" y="4114800"/>
              <a:ext cx="838200" cy="201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 7"/>
            <p:cNvSpPr/>
            <p:nvPr/>
          </p:nvSpPr>
          <p:spPr>
            <a:xfrm>
              <a:off x="8039100" y="4106862"/>
              <a:ext cx="838200" cy="201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9" name="Group 8"/>
          <p:cNvGrpSpPr/>
          <p:nvPr/>
        </p:nvGrpSpPr>
        <p:grpSpPr>
          <a:xfrm>
            <a:off x="1543051" y="3579814"/>
            <a:ext cx="3295212" cy="3278187"/>
            <a:chOff x="19051" y="3579813"/>
            <a:chExt cx="3295212" cy="3278187"/>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1" y="3579813"/>
              <a:ext cx="3295212"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666657" y="6629400"/>
              <a:ext cx="1647605" cy="228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390853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81200" y="228600"/>
            <a:ext cx="8229600" cy="563562"/>
          </a:xfrm>
        </p:spPr>
        <p:txBody>
          <a:bodyPr>
            <a:normAutofit fontScale="90000"/>
          </a:bodyPr>
          <a:lstStyle/>
          <a:p>
            <a:r>
              <a:rPr lang="lt-LT" b="1" dirty="0">
                <a:solidFill>
                  <a:schemeClr val="accent1">
                    <a:lumMod val="75000"/>
                  </a:schemeClr>
                </a:solidFill>
              </a:rPr>
              <a:t>AKM ŽIDINIAI LIETUVOJE 2018 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495" y="1373136"/>
            <a:ext cx="6534325" cy="534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098" y="1238250"/>
            <a:ext cx="263842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61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urinio vietos rezervavimo ženklas 2">
            <a:extLst>
              <a:ext uri="{FF2B5EF4-FFF2-40B4-BE49-F238E27FC236}">
                <a16:creationId xmlns:a16="http://schemas.microsoft.com/office/drawing/2014/main" xmlns="" id="{E9F72B2A-B2D8-436A-BEAA-36290D83AF6E}"/>
              </a:ext>
            </a:extLst>
          </p:cNvPr>
          <p:cNvSpPr>
            <a:spLocks noGrp="1"/>
          </p:cNvSpPr>
          <p:nvPr>
            <p:ph idx="1"/>
          </p:nvPr>
        </p:nvSpPr>
        <p:spPr>
          <a:xfrm>
            <a:off x="866692" y="1566407"/>
            <a:ext cx="10678601" cy="4731025"/>
          </a:xfrm>
        </p:spPr>
        <p:txBody>
          <a:bodyPr>
            <a:normAutofit/>
          </a:bodyPr>
          <a:lstStyle/>
          <a:p>
            <a:pPr marL="144661" indent="-144661" algn="just">
              <a:buNone/>
              <a:defRPr/>
            </a:pPr>
            <a:r>
              <a:rPr lang="lt-LT" sz="2400" u="sng" dirty="0">
                <a:latin typeface="Times New Roman" pitchFamily="18" charset="0"/>
                <a:cs typeface="Times New Roman" pitchFamily="18" charset="0"/>
              </a:rPr>
              <a:t>Pagalba teikiama kiaulių laikytojams, kurie:</a:t>
            </a:r>
          </a:p>
          <a:p>
            <a:pPr marL="144661" indent="-144661" algn="just">
              <a:buFont typeface="Courier New" panose="02070309020205020404" pitchFamily="49" charset="0"/>
              <a:buChar char="o"/>
              <a:defRPr/>
            </a:pPr>
            <a:r>
              <a:rPr lang="lt-LT" sz="2400" dirty="0">
                <a:latin typeface="Times New Roman" pitchFamily="18" charset="0"/>
                <a:cs typeface="Times New Roman" pitchFamily="18" charset="0"/>
              </a:rPr>
              <a:t> iki paraiškos pateikimo dienos laikė 1-100 kiaulių; </a:t>
            </a:r>
          </a:p>
          <a:p>
            <a:pPr marL="144661" indent="-144661" algn="just">
              <a:buFont typeface="Courier New" panose="02070309020205020404" pitchFamily="49" charset="0"/>
              <a:buChar char="o"/>
              <a:defRPr/>
            </a:pPr>
            <a:r>
              <a:rPr lang="lt-LT" sz="2400" dirty="0">
                <a:latin typeface="Times New Roman" pitchFamily="18" charset="0"/>
                <a:cs typeface="Times New Roman" pitchFamily="18" charset="0"/>
              </a:rPr>
              <a:t> kiaulių laikymo vieta yra rajonuose, kuriuose 2018 m. nustatyti AKM atvejai šernuose ir (arba) kiaulėse;</a:t>
            </a:r>
          </a:p>
          <a:p>
            <a:pPr marL="144661" indent="-144661" algn="just">
              <a:buFont typeface="Courier New" panose="02070309020205020404" pitchFamily="49" charset="0"/>
              <a:buChar char="o"/>
              <a:defRPr/>
            </a:pPr>
            <a:r>
              <a:rPr lang="lt-LT" sz="2400" dirty="0">
                <a:latin typeface="Times New Roman" pitchFamily="18" charset="0"/>
                <a:cs typeface="Times New Roman" pitchFamily="18" charset="0"/>
              </a:rPr>
              <a:t> paskerstos kiaulės buvo registruotos Ūkinių gyvūnų registro centrinėje duomenų bazėje (toliau – CDB);</a:t>
            </a:r>
          </a:p>
          <a:p>
            <a:pPr marL="144661" indent="-144661" algn="just">
              <a:buFont typeface="Courier New" panose="02070309020205020404" pitchFamily="49" charset="0"/>
              <a:buChar char="o"/>
              <a:defRPr/>
            </a:pPr>
            <a:r>
              <a:rPr lang="lt-LT" sz="2400" dirty="0">
                <a:latin typeface="Times New Roman" pitchFamily="18" charset="0"/>
                <a:cs typeface="Times New Roman" pitchFamily="18" charset="0"/>
              </a:rPr>
              <a:t> sudarė sąlygas VMVT ištirti skerdžiamas kiaules laboratorijoje dėl afrikinio kiaulių maro ir įsipareigojo trejus metus nuo pagalbos skyrimo dienos nelaikyti kiaulių ir auginti kitų rūšių ūkinius gyvūnus (kiti ūkiniai gyvūnai registruoti  CDB).</a:t>
            </a:r>
          </a:p>
          <a:p>
            <a:pPr marL="144661" indent="-144661" algn="just">
              <a:buFont typeface="Courier New" panose="02070309020205020404" pitchFamily="49" charset="0"/>
              <a:buChar char="o"/>
              <a:defRPr/>
            </a:pPr>
            <a:endParaRPr lang="lt-LT" sz="2400" dirty="0">
              <a:latin typeface="Times New Roman" pitchFamily="18" charset="0"/>
              <a:cs typeface="Times New Roman" pitchFamily="18" charset="0"/>
            </a:endParaRPr>
          </a:p>
          <a:p>
            <a:pPr marL="144661" indent="-144661" algn="just">
              <a:buFont typeface="Courier New" panose="02070309020205020404" pitchFamily="49" charset="0"/>
              <a:buChar char="o"/>
              <a:defRPr/>
            </a:pPr>
            <a:r>
              <a:rPr lang="lt-LT" sz="2400" b="1" dirty="0">
                <a:latin typeface="Times New Roman" pitchFamily="18" charset="0"/>
                <a:cs typeface="Times New Roman" pitchFamily="18" charset="0"/>
              </a:rPr>
              <a:t> Pagalbos dydis </a:t>
            </a:r>
            <a:r>
              <a:rPr lang="lt-LT" sz="2400" dirty="0">
                <a:latin typeface="Times New Roman" pitchFamily="18" charset="0"/>
                <a:cs typeface="Times New Roman" pitchFamily="18" charset="0"/>
              </a:rPr>
              <a:t>– </a:t>
            </a:r>
            <a:r>
              <a:rPr lang="lt-LT" sz="2400" dirty="0">
                <a:solidFill>
                  <a:srgbClr val="FF0000"/>
                </a:solidFill>
                <a:latin typeface="Times New Roman" pitchFamily="18" charset="0"/>
                <a:cs typeface="Times New Roman" pitchFamily="18" charset="0"/>
              </a:rPr>
              <a:t>100 eurų </a:t>
            </a:r>
            <a:r>
              <a:rPr lang="lt-LT" sz="2400" dirty="0">
                <a:latin typeface="Times New Roman" pitchFamily="18" charset="0"/>
                <a:cs typeface="Times New Roman" pitchFamily="18" charset="0"/>
              </a:rPr>
              <a:t>už kiaulę</a:t>
            </a:r>
          </a:p>
        </p:txBody>
      </p:sp>
      <p:sp>
        <p:nvSpPr>
          <p:cNvPr id="69637" name="TextBox 2">
            <a:extLst>
              <a:ext uri="{FF2B5EF4-FFF2-40B4-BE49-F238E27FC236}">
                <a16:creationId xmlns:a16="http://schemas.microsoft.com/office/drawing/2014/main" xmlns="" id="{C200CC3D-6CE5-4323-924C-248D20528A45}"/>
              </a:ext>
            </a:extLst>
          </p:cNvPr>
          <p:cNvSpPr txBox="1">
            <a:spLocks noChangeArrowheads="1"/>
          </p:cNvSpPr>
          <p:nvPr/>
        </p:nvSpPr>
        <p:spPr bwMode="auto">
          <a:xfrm>
            <a:off x="1407318" y="290174"/>
            <a:ext cx="918143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lt-LT" altLang="lt-LT" sz="2400" b="1" dirty="0">
                <a:solidFill>
                  <a:srgbClr val="000000"/>
                </a:solidFill>
                <a:latin typeface="Times New Roman" panose="02020603050405020304" pitchFamily="18" charset="0"/>
                <a:cs typeface="Times New Roman" panose="02020603050405020304" pitchFamily="18" charset="0"/>
              </a:rPr>
              <a:t>Pagalbos teikimo kiaulių laikytojams skatinant vykdyti afrikinio kiaulių maro prevencijos priemones taisykles</a:t>
            </a:r>
          </a:p>
          <a:p>
            <a:pPr algn="ctr"/>
            <a:endParaRPr lang="lt-LT" altLang="lt-LT" sz="1100" dirty="0">
              <a:solidFill>
                <a:schemeClr val="accent6">
                  <a:lumMod val="75000"/>
                </a:schemeClr>
              </a:solidFill>
              <a:latin typeface="Times New Roman" panose="02020603050405020304" pitchFamily="18" charset="0"/>
              <a:cs typeface="Times New Roman" panose="02020603050405020304" pitchFamily="18" charset="0"/>
            </a:endParaRPr>
          </a:p>
          <a:p>
            <a:pPr algn="ctr"/>
            <a:r>
              <a:rPr lang="lt-LT" altLang="lt-LT" sz="1100" dirty="0">
                <a:solidFill>
                  <a:schemeClr val="accent6">
                    <a:lumMod val="75000"/>
                  </a:schemeClr>
                </a:solidFill>
                <a:latin typeface="Times New Roman" panose="02020603050405020304" pitchFamily="18" charset="0"/>
                <a:cs typeface="Times New Roman" panose="02020603050405020304" pitchFamily="18" charset="0"/>
              </a:rPr>
              <a:t>Projektas baigiamas derinti </a:t>
            </a:r>
          </a:p>
        </p:txBody>
      </p:sp>
    </p:spTree>
    <p:extLst>
      <p:ext uri="{BB962C8B-B14F-4D97-AF65-F5344CB8AC3E}">
        <p14:creationId xmlns:p14="http://schemas.microsoft.com/office/powerpoint/2010/main" val="421074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65E2AA0-2C3B-42ED-9DA5-DE8A0E4F6678}"/>
              </a:ext>
            </a:extLst>
          </p:cNvPr>
          <p:cNvSpPr>
            <a:spLocks noGrp="1"/>
          </p:cNvSpPr>
          <p:nvPr>
            <p:ph type="title"/>
          </p:nvPr>
        </p:nvSpPr>
        <p:spPr>
          <a:xfrm>
            <a:off x="838200" y="500933"/>
            <a:ext cx="10515600" cy="1709530"/>
          </a:xfrm>
        </p:spPr>
        <p:txBody>
          <a:bodyPr>
            <a:normAutofit/>
          </a:bodyPr>
          <a:lstStyle/>
          <a:p>
            <a:pPr algn="ctr"/>
            <a:r>
              <a:rPr lang="lt-LT" sz="3200" b="1" dirty="0">
                <a:latin typeface="Times New Roman" panose="02020603050405020304" pitchFamily="18" charset="0"/>
                <a:cs typeface="Times New Roman" panose="02020603050405020304" pitchFamily="18" charset="0"/>
              </a:rPr>
              <a:t>PAGALBA ŪKINIAMS GYVŪNAMS, IŠSKYRUS KIAULES, ĮSIGYTI</a:t>
            </a:r>
            <a:r>
              <a:rPr lang="lt-LT" sz="2700" b="1" dirty="0">
                <a:latin typeface="Times New Roman" panose="02020603050405020304" pitchFamily="18" charset="0"/>
                <a:cs typeface="Times New Roman" panose="02020603050405020304" pitchFamily="18" charset="0"/>
              </a:rPr>
              <a:t/>
            </a:r>
            <a:br>
              <a:rPr lang="lt-LT" sz="2700" b="1" dirty="0">
                <a:latin typeface="Times New Roman" panose="02020603050405020304" pitchFamily="18" charset="0"/>
                <a:cs typeface="Times New Roman" panose="02020603050405020304" pitchFamily="18" charset="0"/>
              </a:rPr>
            </a:br>
            <a:r>
              <a:rPr lang="lt-LT" sz="1200" dirty="0">
                <a:solidFill>
                  <a:schemeClr val="accent6">
                    <a:lumMod val="75000"/>
                  </a:schemeClr>
                </a:solidFill>
                <a:latin typeface="Times New Roman" panose="02020603050405020304" pitchFamily="18" charset="0"/>
              </a:rPr>
              <a:t>2014 m. gruodžio 2 d. įsakymo Nr. 3D-914 ,,Dėl pagalbos už įsigytus ūkinius gyvūnus teikimo taisyklių patvirtinimo“ pakeitimas</a:t>
            </a:r>
            <a:endParaRPr lang="lt-LT" dirty="0">
              <a:solidFill>
                <a:schemeClr val="accent6">
                  <a:lumMod val="75000"/>
                </a:schemeClr>
              </a:solidFill>
            </a:endParaRPr>
          </a:p>
        </p:txBody>
      </p:sp>
      <p:sp>
        <p:nvSpPr>
          <p:cNvPr id="3" name="Turinio vietos rezervavimo ženklas 2">
            <a:extLst>
              <a:ext uri="{FF2B5EF4-FFF2-40B4-BE49-F238E27FC236}">
                <a16:creationId xmlns:a16="http://schemas.microsoft.com/office/drawing/2014/main" xmlns="" id="{98424B2B-3010-4812-81AE-635AB5FF6C43}"/>
              </a:ext>
            </a:extLst>
          </p:cNvPr>
          <p:cNvSpPr>
            <a:spLocks noGrp="1"/>
          </p:cNvSpPr>
          <p:nvPr>
            <p:ph idx="1"/>
          </p:nvPr>
        </p:nvSpPr>
        <p:spPr>
          <a:xfrm>
            <a:off x="838200" y="1984247"/>
            <a:ext cx="10515600" cy="4192715"/>
          </a:xfrm>
        </p:spPr>
        <p:txBody>
          <a:bodyPr>
            <a:normAutofit fontScale="92500" lnSpcReduction="10000"/>
          </a:bodyPr>
          <a:lstStyle/>
          <a:p>
            <a:pPr marL="0" indent="0">
              <a:buNone/>
            </a:pPr>
            <a:endParaRPr lang="lt-LT" sz="1800" b="1" dirty="0">
              <a:latin typeface="Times New Roman" panose="02020603050405020304" pitchFamily="18" charset="0"/>
            </a:endParaRPr>
          </a:p>
          <a:p>
            <a:pPr marL="0" indent="0">
              <a:buNone/>
            </a:pPr>
            <a:r>
              <a:rPr lang="lt-LT" sz="1800" b="1" dirty="0">
                <a:latin typeface="Times New Roman" panose="02020603050405020304" pitchFamily="18" charset="0"/>
              </a:rPr>
              <a:t>Tinkamas pareiškėjas</a:t>
            </a:r>
            <a:r>
              <a:rPr lang="lt-LT" sz="1800" dirty="0">
                <a:latin typeface="Times New Roman" panose="02020603050405020304" pitchFamily="18" charset="0"/>
              </a:rPr>
              <a:t>  </a:t>
            </a:r>
            <a:r>
              <a:rPr lang="lt-LT" sz="1800" b="1" dirty="0">
                <a:latin typeface="Times New Roman" panose="02020603050405020304" pitchFamily="18" charset="0"/>
              </a:rPr>
              <a:t>yra asmuo</a:t>
            </a:r>
            <a:r>
              <a:rPr lang="lt-LT" sz="1800" dirty="0">
                <a:latin typeface="Times New Roman" panose="02020603050405020304" pitchFamily="18" charset="0"/>
              </a:rPr>
              <a:t>:</a:t>
            </a:r>
            <a:endParaRPr lang="lt-LT" sz="1800" dirty="0">
              <a:latin typeface="Open Sans"/>
            </a:endParaRPr>
          </a:p>
          <a:p>
            <a:pPr>
              <a:buFont typeface="Wingdings" panose="05000000000000000000" pitchFamily="2" charset="2"/>
              <a:buChar char="q"/>
            </a:pPr>
            <a:r>
              <a:rPr lang="lt-LT" sz="1900" dirty="0">
                <a:latin typeface="Times New Roman" panose="02020603050405020304" pitchFamily="18" charset="0"/>
              </a:rPr>
              <a:t>kuris iki paraiškos pateikimo dienos laikė 1-100 kiaulių; </a:t>
            </a:r>
          </a:p>
          <a:p>
            <a:pPr>
              <a:buFont typeface="Wingdings" panose="05000000000000000000" pitchFamily="2" charset="2"/>
              <a:buChar char="q"/>
            </a:pPr>
            <a:r>
              <a:rPr lang="lt-LT" sz="1900" dirty="0">
                <a:latin typeface="Times New Roman" panose="02020603050405020304" pitchFamily="18" charset="0"/>
                <a:cs typeface="Times New Roman" panose="02020603050405020304" pitchFamily="18" charset="0"/>
              </a:rPr>
              <a:t>kurio kiaulių laikymo vieta yra rajonuose, kuriuose 2018 m. nustatyti AKM atvejai šernuose ir (arba) kiaulėse;</a:t>
            </a:r>
          </a:p>
          <a:p>
            <a:pPr>
              <a:buFont typeface="Wingdings" panose="05000000000000000000" pitchFamily="2" charset="2"/>
              <a:buChar char="q"/>
            </a:pPr>
            <a:r>
              <a:rPr lang="lt-LT" sz="1900" dirty="0">
                <a:latin typeface="Times New Roman" panose="02020603050405020304" pitchFamily="18" charset="0"/>
                <a:cs typeface="Times New Roman" panose="02020603050405020304" pitchFamily="18" charset="0"/>
              </a:rPr>
              <a:t> kurio paskerstos kiaulės buvo registruotos Ūkinių gyvūnų registro centrinėje duomenų bazėje (toliau – CDB);</a:t>
            </a:r>
          </a:p>
          <a:p>
            <a:pPr>
              <a:buFont typeface="Wingdings" panose="05000000000000000000" pitchFamily="2" charset="2"/>
              <a:buChar char="q"/>
            </a:pPr>
            <a:r>
              <a:rPr lang="lt-LT" sz="1900" dirty="0">
                <a:latin typeface="Times New Roman" panose="02020603050405020304" pitchFamily="18" charset="0"/>
                <a:cs typeface="Times New Roman" panose="02020603050405020304" pitchFamily="18" charset="0"/>
              </a:rPr>
              <a:t>kuris sudarė sąlygas VMVT ištirti skerdžiamas kiaules laboratorijoje dėl afrikinio kiaulių maro ir įsipareigojo trejus metus nuo pagalbos skyrimo dienos nelaikyti kiaulių ir auginti kitų rūšių ūkinius gyvūnus (kiti ūkiniai gyvūnai registruoti  CDB).</a:t>
            </a:r>
          </a:p>
          <a:p>
            <a:pPr marL="0" indent="0">
              <a:buNone/>
            </a:pPr>
            <a:endParaRPr lang="lt-LT" sz="1900" dirty="0">
              <a:latin typeface="Times New Roman" panose="02020603050405020304" pitchFamily="18" charset="0"/>
              <a:cs typeface="Times New Roman" panose="02020603050405020304" pitchFamily="18" charset="0"/>
            </a:endParaRPr>
          </a:p>
          <a:p>
            <a:pPr marL="0" indent="0">
              <a:buNone/>
            </a:pPr>
            <a:r>
              <a:rPr lang="lt-LT" sz="1900" b="1" dirty="0">
                <a:latin typeface="Times New Roman" panose="02020603050405020304" pitchFamily="18" charset="0"/>
                <a:cs typeface="Times New Roman" panose="02020603050405020304" pitchFamily="18" charset="0"/>
              </a:rPr>
              <a:t>Tinkamos finansuoti išlaidos yra</a:t>
            </a:r>
            <a:r>
              <a:rPr lang="lt-LT" sz="1900" dirty="0">
                <a:latin typeface="Times New Roman" panose="02020603050405020304" pitchFamily="18" charset="0"/>
                <a:cs typeface="Times New Roman" panose="02020603050405020304" pitchFamily="18" charset="0"/>
              </a:rPr>
              <a:t> susijusios su visų ūkinių gyvūnų, išskyrus kiaules, įsigijimu.</a:t>
            </a:r>
          </a:p>
          <a:p>
            <a:pPr marL="0" indent="0">
              <a:buNone/>
            </a:pPr>
            <a:r>
              <a:rPr lang="lt-LT" sz="1900" dirty="0">
                <a:latin typeface="Times New Roman" panose="02020603050405020304" pitchFamily="18" charset="0"/>
                <a:cs typeface="Times New Roman" panose="02020603050405020304" pitchFamily="18" charset="0"/>
              </a:rPr>
              <a:t>Vienam pareiškėjui atlyginama </a:t>
            </a:r>
            <a:r>
              <a:rPr lang="lt-LT" sz="1900" dirty="0">
                <a:solidFill>
                  <a:srgbClr val="FF0000"/>
                </a:solidFill>
                <a:latin typeface="Times New Roman" panose="02020603050405020304" pitchFamily="18" charset="0"/>
                <a:cs typeface="Times New Roman" panose="02020603050405020304" pitchFamily="18" charset="0"/>
              </a:rPr>
              <a:t>iki 90 procentų </a:t>
            </a:r>
            <a:r>
              <a:rPr lang="lt-LT" sz="1900" dirty="0">
                <a:latin typeface="Times New Roman" panose="02020603050405020304" pitchFamily="18" charset="0"/>
                <a:cs typeface="Times New Roman" panose="02020603050405020304" pitchFamily="18" charset="0"/>
              </a:rPr>
              <a:t>ūkinių gyvūnų, išskyrus kiaules, įsigijimo išlaidų, bet </a:t>
            </a:r>
            <a:r>
              <a:rPr lang="lt-LT" sz="1900" dirty="0">
                <a:solidFill>
                  <a:srgbClr val="FF0000"/>
                </a:solidFill>
                <a:latin typeface="Times New Roman" panose="02020603050405020304" pitchFamily="18" charset="0"/>
                <a:cs typeface="Times New Roman" panose="02020603050405020304" pitchFamily="18" charset="0"/>
              </a:rPr>
              <a:t>ne daugiau kaip 1 500 Eur. </a:t>
            </a:r>
            <a:r>
              <a:rPr lang="lt-LT" sz="2000" dirty="0">
                <a:latin typeface="Times New Roman" panose="02020603050405020304" pitchFamily="18" charset="0"/>
              </a:rPr>
              <a:t> </a:t>
            </a:r>
          </a:p>
          <a:p>
            <a:pPr algn="ctr" fontAlgn="base" hangingPunct="0">
              <a:spcAft>
                <a:spcPts val="0"/>
              </a:spcAft>
            </a:pPr>
            <a:endParaRPr lang="lt-LT" sz="2000" dirty="0">
              <a:latin typeface="Times New Roman" panose="02020603050405020304" pitchFamily="18" charset="0"/>
            </a:endParaRPr>
          </a:p>
          <a:p>
            <a:endParaRPr lang="lt-LT" sz="19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30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C36A1752-B87B-40A3-B843-2E2738237720}"/>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Pagalbos teikimas kiaulių laikytojams už biologinio saugumo reikalavimų įgyvendinimą</a:t>
            </a:r>
            <a:br>
              <a:rPr lang="lt-LT" sz="3200" b="1" dirty="0">
                <a:latin typeface="Times New Roman" panose="02020603050405020304" pitchFamily="18" charset="0"/>
                <a:cs typeface="Times New Roman" panose="02020603050405020304" pitchFamily="18" charset="0"/>
              </a:rPr>
            </a:br>
            <a:r>
              <a:rPr lang="lt-LT" sz="1200" dirty="0">
                <a:solidFill>
                  <a:schemeClr val="accent6">
                    <a:lumMod val="75000"/>
                  </a:schemeClr>
                </a:solidFill>
                <a:latin typeface="Times New Roman" panose="02020603050405020304" pitchFamily="18" charset="0"/>
                <a:cs typeface="Times New Roman" panose="02020603050405020304" pitchFamily="18" charset="0"/>
              </a:rPr>
              <a:t>Projektas baigiamas derinti</a:t>
            </a:r>
          </a:p>
        </p:txBody>
      </p:sp>
      <p:sp>
        <p:nvSpPr>
          <p:cNvPr id="3" name="Turinio vietos rezervavimo ženklas 2">
            <a:extLst>
              <a:ext uri="{FF2B5EF4-FFF2-40B4-BE49-F238E27FC236}">
                <a16:creationId xmlns:a16="http://schemas.microsoft.com/office/drawing/2014/main" xmlns="" id="{A2CC4C3C-E7D6-4E7B-89C7-9EC0B51D10ED}"/>
              </a:ext>
            </a:extLst>
          </p:cNvPr>
          <p:cNvSpPr>
            <a:spLocks noGrp="1"/>
          </p:cNvSpPr>
          <p:nvPr>
            <p:ph idx="1"/>
          </p:nvPr>
        </p:nvSpPr>
        <p:spPr/>
        <p:txBody>
          <a:bodyPr>
            <a:normAutofit fontScale="92500"/>
          </a:bodyPr>
          <a:lstStyle/>
          <a:p>
            <a:pPr marL="0" lvl="1" indent="449263" algn="just" fontAlgn="base">
              <a:lnSpc>
                <a:spcPct val="150000"/>
              </a:lnSpc>
              <a:spcAft>
                <a:spcPts val="0"/>
              </a:spcAft>
              <a:buNone/>
            </a:pPr>
            <a:r>
              <a:rPr lang="lt-LT" sz="2100" dirty="0">
                <a:latin typeface="Times New Roman" panose="02020603050405020304" pitchFamily="18" charset="0"/>
                <a:ea typeface="Times New Roman" panose="02020603050405020304" pitchFamily="18" charset="0"/>
                <a:cs typeface="Times New Roman" panose="02020603050405020304" pitchFamily="18" charset="0"/>
              </a:rPr>
              <a:t>	Pagalba už biologinio saugumo priemonių reikalavimų įgyvendinimą (toliau – pagalba) teikiama pareiškėjams, kurie:</a:t>
            </a:r>
          </a:p>
          <a:p>
            <a:pPr marL="0" lvl="1" indent="449263" algn="just" fontAlgn="base">
              <a:lnSpc>
                <a:spcPct val="150000"/>
              </a:lnSpc>
              <a:spcAft>
                <a:spcPts val="0"/>
              </a:spcAft>
              <a:buFont typeface="Wingdings" panose="05000000000000000000" pitchFamily="2" charset="2"/>
              <a:buChar char="Ø"/>
            </a:pPr>
            <a:r>
              <a:rPr lang="lt-LT" sz="2100" dirty="0">
                <a:latin typeface="Times New Roman" panose="02020603050405020304" pitchFamily="18" charset="0"/>
                <a:ea typeface="Times New Roman" panose="02020603050405020304" pitchFamily="18" charset="0"/>
                <a:cs typeface="Times New Roman" panose="02020603050405020304" pitchFamily="18" charset="0"/>
              </a:rPr>
              <a:t>laiko 1-100 kiaulių, kurios nustatyta tvarka suženklintos ir registruotos Ūkinių gyvūnų registro centrinėje duomenų bazėje, ir kurių kiaulių laikymo vietos yra rajonuose, kuriuose 2018 m. nustatyti AKM atvejai šernuose ir (arba) kiaulėse;  </a:t>
            </a:r>
          </a:p>
          <a:p>
            <a:pPr marL="0" lvl="1" indent="449263" algn="just" fontAlgn="base">
              <a:lnSpc>
                <a:spcPct val="150000"/>
              </a:lnSpc>
              <a:buFont typeface="Wingdings" panose="05000000000000000000" pitchFamily="2" charset="2"/>
              <a:buChar char="Ø"/>
            </a:pPr>
            <a:r>
              <a:rPr lang="lt-LT" sz="2100" dirty="0">
                <a:latin typeface="Times New Roman" panose="02020603050405020304" pitchFamily="18" charset="0"/>
                <a:ea typeface="Times New Roman" panose="02020603050405020304" pitchFamily="18" charset="0"/>
                <a:cs typeface="Times New Roman" panose="02020603050405020304" pitchFamily="18" charset="0"/>
              </a:rPr>
              <a:t>sudarė sąlygas Valstybinės maisto ir veterinarijos tarnybos (toliau – VMVT) atstovams atlikti ūkinių gyvūnų laikymo vietos patikrinimą;</a:t>
            </a:r>
          </a:p>
          <a:p>
            <a:pPr marL="0" lvl="1" indent="449263" algn="just" fontAlgn="base">
              <a:lnSpc>
                <a:spcPct val="150000"/>
              </a:lnSpc>
              <a:buFont typeface="Wingdings" panose="05000000000000000000" pitchFamily="2" charset="2"/>
              <a:buChar char="Ø"/>
            </a:pPr>
            <a:r>
              <a:rPr lang="lt-LT" sz="2100" dirty="0">
                <a:latin typeface="Times New Roman" panose="02020603050405020304" pitchFamily="18" charset="0"/>
                <a:ea typeface="Times New Roman" panose="02020603050405020304" pitchFamily="18" charset="0"/>
                <a:cs typeface="Times New Roman" panose="02020603050405020304" pitchFamily="18" charset="0"/>
              </a:rPr>
              <a:t>įsigijo biologinio saugumo reikalavimų įgyvendinimui užtikrinti reikalingas priemones;</a:t>
            </a:r>
          </a:p>
          <a:p>
            <a:pPr marL="457200" lvl="1" indent="0" algn="just" fontAlgn="base">
              <a:lnSpc>
                <a:spcPct val="150000"/>
              </a:lnSpc>
              <a:spcAft>
                <a:spcPts val="0"/>
              </a:spcAft>
              <a:buNone/>
            </a:pPr>
            <a:r>
              <a:rPr lang="lt-LT" sz="2000" b="1" dirty="0">
                <a:latin typeface="Times New Roman" panose="02020603050405020304" pitchFamily="18" charset="0"/>
                <a:ea typeface="Times New Roman" panose="02020603050405020304" pitchFamily="18" charset="0"/>
                <a:cs typeface="Times New Roman" panose="02020603050405020304" pitchFamily="18" charset="0"/>
              </a:rPr>
              <a:t>	</a:t>
            </a:r>
          </a:p>
          <a:p>
            <a:endParaRPr lang="lt-LT" dirty="0"/>
          </a:p>
        </p:txBody>
      </p:sp>
    </p:spTree>
    <p:extLst>
      <p:ext uri="{BB962C8B-B14F-4D97-AF65-F5344CB8AC3E}">
        <p14:creationId xmlns:p14="http://schemas.microsoft.com/office/powerpoint/2010/main" val="329775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0071E2F-201E-49B1-9D66-ED0C751E4EA6}"/>
              </a:ext>
            </a:extLst>
          </p:cNvPr>
          <p:cNvSpPr>
            <a:spLocks noGrp="1"/>
          </p:cNvSpPr>
          <p:nvPr>
            <p:ph type="title"/>
          </p:nvPr>
        </p:nvSpPr>
        <p:spPr>
          <a:xfrm>
            <a:off x="838200" y="365125"/>
            <a:ext cx="10515600" cy="823595"/>
          </a:xfrm>
        </p:spPr>
        <p:txBody>
          <a:bodyPr>
            <a:normAutofit/>
          </a:bodyPr>
          <a:lstStyle/>
          <a:p>
            <a:r>
              <a:rPr lang="lt-LT" sz="3600" b="1" dirty="0">
                <a:latin typeface="Times New Roman" panose="02020603050405020304" pitchFamily="18" charset="0"/>
                <a:cs typeface="Times New Roman" panose="02020603050405020304" pitchFamily="18" charset="0"/>
              </a:rPr>
              <a:t>Tinkamos kompensuoti išlaidos:</a:t>
            </a:r>
          </a:p>
        </p:txBody>
      </p:sp>
      <p:sp>
        <p:nvSpPr>
          <p:cNvPr id="3" name="Turinio vietos rezervavimo ženklas 2">
            <a:extLst>
              <a:ext uri="{FF2B5EF4-FFF2-40B4-BE49-F238E27FC236}">
                <a16:creationId xmlns:a16="http://schemas.microsoft.com/office/drawing/2014/main" xmlns="" id="{2D8DBF6F-BFD9-44BB-A8DE-6239BE768DDE}"/>
              </a:ext>
            </a:extLst>
          </p:cNvPr>
          <p:cNvSpPr>
            <a:spLocks noGrp="1"/>
          </p:cNvSpPr>
          <p:nvPr>
            <p:ph idx="1"/>
          </p:nvPr>
        </p:nvSpPr>
        <p:spPr>
          <a:xfrm>
            <a:off x="838200" y="1435608"/>
            <a:ext cx="10515600" cy="4741355"/>
          </a:xfrm>
        </p:spPr>
        <p:txBody>
          <a:bodyPr>
            <a:normAutofit fontScale="62500" lnSpcReduction="20000"/>
          </a:bodyPr>
          <a:lstStyle/>
          <a:p>
            <a:r>
              <a:rPr lang="lt-LT" dirty="0">
                <a:latin typeface="Times New Roman" panose="02020603050405020304" pitchFamily="18" charset="0"/>
                <a:cs typeface="Times New Roman" panose="02020603050405020304" pitchFamily="18" charset="0"/>
              </a:rPr>
              <a:t>tvora, kiaulių laikymo vietai aptverti</a:t>
            </a:r>
          </a:p>
          <a:p>
            <a:r>
              <a:rPr lang="lt-LT" dirty="0">
                <a:latin typeface="Times New Roman" panose="02020603050405020304" pitchFamily="18" charset="0"/>
                <a:cs typeface="Times New Roman" panose="02020603050405020304" pitchFamily="18" charset="0"/>
              </a:rPr>
              <a:t>vartai, skirti patekti į kiaulių laikymo vietą</a:t>
            </a:r>
          </a:p>
          <a:p>
            <a:r>
              <a:rPr lang="lt-LT" dirty="0">
                <a:latin typeface="Times New Roman" panose="02020603050405020304" pitchFamily="18" charset="0"/>
                <a:cs typeface="Times New Roman" panose="02020603050405020304" pitchFamily="18" charset="0"/>
              </a:rPr>
              <a:t>langai, skirti kiaulių laikymo patalpai</a:t>
            </a:r>
          </a:p>
          <a:p>
            <a:r>
              <a:rPr lang="lt-LT" dirty="0">
                <a:latin typeface="Times New Roman" panose="02020603050405020304" pitchFamily="18" charset="0"/>
                <a:cs typeface="Times New Roman" panose="02020603050405020304" pitchFamily="18" charset="0"/>
              </a:rPr>
              <a:t>pašarų terminio apdorojimo įranga</a:t>
            </a:r>
          </a:p>
          <a:p>
            <a:r>
              <a:rPr lang="lt-LT" dirty="0">
                <a:latin typeface="Times New Roman" panose="02020603050405020304" pitchFamily="18" charset="0"/>
                <a:cs typeface="Times New Roman" panose="02020603050405020304" pitchFamily="18" charset="0"/>
              </a:rPr>
              <a:t>dezinfekciniai barjerai asmenims ir (ar) transporto priemonėms</a:t>
            </a:r>
          </a:p>
          <a:p>
            <a:r>
              <a:rPr lang="lt-LT" dirty="0">
                <a:latin typeface="Times New Roman" panose="02020603050405020304" pitchFamily="18" charset="0"/>
                <a:cs typeface="Times New Roman" panose="02020603050405020304" pitchFamily="18" charset="0"/>
              </a:rPr>
              <a:t>dezinfekciniai purkštuvai;</a:t>
            </a:r>
          </a:p>
          <a:p>
            <a:r>
              <a:rPr lang="lt-LT" dirty="0">
                <a:latin typeface="Times New Roman" panose="02020603050405020304" pitchFamily="18" charset="0"/>
                <a:cs typeface="Times New Roman" panose="02020603050405020304" pitchFamily="18" charset="0"/>
              </a:rPr>
              <a:t>plovimo, valymo, dezinfekcijos įranga ir priemonės;</a:t>
            </a:r>
          </a:p>
          <a:p>
            <a:r>
              <a:rPr lang="lt-LT" dirty="0">
                <a:latin typeface="Times New Roman" panose="02020603050405020304" pitchFamily="18" charset="0"/>
                <a:cs typeface="Times New Roman" panose="02020603050405020304" pitchFamily="18" charset="0"/>
              </a:rPr>
              <a:t>konteineriai, skirti laikyti gaišenoms;</a:t>
            </a:r>
          </a:p>
          <a:p>
            <a:r>
              <a:rPr lang="lt-LT" dirty="0">
                <a:latin typeface="Times New Roman" panose="02020603050405020304" pitchFamily="18" charset="0"/>
                <a:cs typeface="Times New Roman" panose="02020603050405020304" pitchFamily="18" charset="0"/>
              </a:rPr>
              <a:t>priemonės nuo graužikų, vabzdžių ir kitų kenkėjų (pvz., insekticidinės lempos tinkleliai, graužikų naikinimo priemonės);</a:t>
            </a:r>
          </a:p>
          <a:p>
            <a:r>
              <a:rPr lang="lt-LT" dirty="0">
                <a:latin typeface="Times New Roman" panose="02020603050405020304" pitchFamily="18" charset="0"/>
                <a:cs typeface="Times New Roman" panose="02020603050405020304" pitchFamily="18" charset="0"/>
              </a:rPr>
              <a:t>asmens higienos priemonės (vienkartiniai ar daugkartinio naudojimo darbo rūbai ir avalynė) ir kt.;</a:t>
            </a:r>
          </a:p>
          <a:p>
            <a:r>
              <a:rPr lang="lt-LT" dirty="0">
                <a:latin typeface="Times New Roman" panose="02020603050405020304" pitchFamily="18" charset="0"/>
                <a:cs typeface="Times New Roman" panose="02020603050405020304" pitchFamily="18" charset="0"/>
              </a:rPr>
              <a:t>asmenų persirengimo patalpų įranga (dušai, rūbų spintos, skalbyklų įranga).</a:t>
            </a:r>
          </a:p>
          <a:p>
            <a:pPr marL="0" indent="0">
              <a:buNone/>
            </a:pPr>
            <a:r>
              <a:rPr lang="lt-LT" dirty="0">
                <a:latin typeface="Times New Roman" panose="02020603050405020304" pitchFamily="18" charset="0"/>
                <a:cs typeface="Times New Roman" panose="02020603050405020304" pitchFamily="18" charset="0"/>
              </a:rPr>
              <a:t>        </a:t>
            </a:r>
          </a:p>
          <a:p>
            <a:pPr marL="0" indent="0">
              <a:buNone/>
            </a:pPr>
            <a:r>
              <a:rPr lang="lt-LT" b="1" dirty="0">
                <a:latin typeface="Times New Roman" panose="02020603050405020304" pitchFamily="18" charset="0"/>
                <a:cs typeface="Times New Roman" panose="02020603050405020304" pitchFamily="18" charset="0"/>
              </a:rPr>
              <a:t>Atlyginama </a:t>
            </a:r>
            <a:r>
              <a:rPr lang="lt-LT" b="1" dirty="0">
                <a:solidFill>
                  <a:srgbClr val="FF0000"/>
                </a:solidFill>
                <a:latin typeface="Times New Roman" panose="02020603050405020304" pitchFamily="18" charset="0"/>
                <a:cs typeface="Times New Roman" panose="02020603050405020304" pitchFamily="18" charset="0"/>
              </a:rPr>
              <a:t>iki 90 procentų </a:t>
            </a:r>
            <a:r>
              <a:rPr lang="lt-LT" b="1" dirty="0">
                <a:latin typeface="Times New Roman" panose="02020603050405020304" pitchFamily="18" charset="0"/>
                <a:cs typeface="Times New Roman" panose="02020603050405020304" pitchFamily="18" charset="0"/>
              </a:rPr>
              <a:t>taisyklių projekte išvardytų biologinio saugumo reikalavimų įgyvendinimui užtikrinti reikalingų priemonių įsigijimo išlaidų, bet ne daugiau kaip </a:t>
            </a:r>
            <a:r>
              <a:rPr lang="lt-LT" b="1" dirty="0">
                <a:solidFill>
                  <a:srgbClr val="FF0000"/>
                </a:solidFill>
                <a:latin typeface="Times New Roman" panose="02020603050405020304" pitchFamily="18" charset="0"/>
                <a:cs typeface="Times New Roman" panose="02020603050405020304" pitchFamily="18" charset="0"/>
              </a:rPr>
              <a:t>1 500 Eur </a:t>
            </a:r>
            <a:r>
              <a:rPr lang="lt-LT" b="1" dirty="0">
                <a:latin typeface="Times New Roman" panose="02020603050405020304" pitchFamily="18" charset="0"/>
                <a:cs typeface="Times New Roman" panose="02020603050405020304" pitchFamily="18" charset="0"/>
              </a:rPr>
              <a:t>vienam pareiškėjui. </a:t>
            </a:r>
          </a:p>
          <a:p>
            <a:endParaRPr lang="lt-LT" dirty="0"/>
          </a:p>
          <a:p>
            <a:endParaRPr lang="lt-LT" dirty="0"/>
          </a:p>
        </p:txBody>
      </p:sp>
    </p:spTree>
    <p:extLst>
      <p:ext uri="{BB962C8B-B14F-4D97-AF65-F5344CB8AC3E}">
        <p14:creationId xmlns:p14="http://schemas.microsoft.com/office/powerpoint/2010/main" val="221892777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243</Words>
  <Application>Microsoft Office PowerPoint</Application>
  <PresentationFormat>Plačiaekranė</PresentationFormat>
  <Paragraphs>50</Paragraphs>
  <Slides>8</Slides>
  <Notes>2</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8</vt:i4>
      </vt:variant>
    </vt:vector>
  </HeadingPairs>
  <TitlesOfParts>
    <vt:vector size="16" baseType="lpstr">
      <vt:lpstr>Arial</vt:lpstr>
      <vt:lpstr>Calibri</vt:lpstr>
      <vt:lpstr>Calibri Light</vt:lpstr>
      <vt:lpstr>Courier New</vt:lpstr>
      <vt:lpstr>Open Sans</vt:lpstr>
      <vt:lpstr>Times New Roman</vt:lpstr>
      <vt:lpstr>Wingdings</vt:lpstr>
      <vt:lpstr>„Office“ tema</vt:lpstr>
      <vt:lpstr>AFRIKINIO KIAULIŲ MARO PREVENCIJOS IR LIKVIDAVIMO PRIEMONIŲ TAIKYMAS </vt:lpstr>
      <vt:lpstr>AKM ŠERNUOSE LIETUVOJE 2018 M.</vt:lpstr>
      <vt:lpstr>„PowerPoint“ pateiktis</vt:lpstr>
      <vt:lpstr>AKM ŽIDINIAI LIETUVOJE 2018 M.</vt:lpstr>
      <vt:lpstr>„PowerPoint“ pateiktis</vt:lpstr>
      <vt:lpstr>PAGALBA ŪKINIAMS GYVŪNAMS, IŠSKYRUS KIAULES, ĮSIGYTI 2014 m. gruodžio 2 d. įsakymo Nr. 3D-914 ,,Dėl pagalbos už įsigytus ūkinius gyvūnus teikimo taisyklių patvirtinimo“ pakeitimas</vt:lpstr>
      <vt:lpstr>Pagalbos teikimas kiaulių laikytojams už biologinio saugumo reikalavimų įgyvendinimą Projektas baigiamas derinti</vt:lpstr>
      <vt:lpstr>Tinkamos kompensuoti išlaidos: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Vaidotas Prusevičius</dc:creator>
  <cp:lastModifiedBy>Goda Vainienė</cp:lastModifiedBy>
  <cp:revision>16</cp:revision>
  <dcterms:created xsi:type="dcterms:W3CDTF">2018-07-09T07:52:21Z</dcterms:created>
  <dcterms:modified xsi:type="dcterms:W3CDTF">2018-08-23T11:58:18Z</dcterms:modified>
</cp:coreProperties>
</file>