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7"/>
  </p:notesMasterIdLst>
  <p:handoutMasterIdLst>
    <p:handoutMasterId r:id="rId38"/>
  </p:handoutMasterIdLst>
  <p:sldIdLst>
    <p:sldId id="256" r:id="rId5"/>
    <p:sldId id="422" r:id="rId6"/>
    <p:sldId id="423" r:id="rId7"/>
    <p:sldId id="421" r:id="rId8"/>
    <p:sldId id="427" r:id="rId9"/>
    <p:sldId id="507" r:id="rId10"/>
    <p:sldId id="483" r:id="rId11"/>
    <p:sldId id="484" r:id="rId12"/>
    <p:sldId id="485" r:id="rId13"/>
    <p:sldId id="486" r:id="rId14"/>
    <p:sldId id="487" r:id="rId15"/>
    <p:sldId id="488" r:id="rId16"/>
    <p:sldId id="489" r:id="rId17"/>
    <p:sldId id="490" r:id="rId18"/>
    <p:sldId id="491" r:id="rId19"/>
    <p:sldId id="492" r:id="rId20"/>
    <p:sldId id="493" r:id="rId21"/>
    <p:sldId id="494" r:id="rId22"/>
    <p:sldId id="495" r:id="rId23"/>
    <p:sldId id="496" r:id="rId24"/>
    <p:sldId id="499" r:id="rId25"/>
    <p:sldId id="532" r:id="rId26"/>
    <p:sldId id="518" r:id="rId27"/>
    <p:sldId id="505" r:id="rId28"/>
    <p:sldId id="506" r:id="rId29"/>
    <p:sldId id="478" r:id="rId30"/>
    <p:sldId id="519" r:id="rId31"/>
    <p:sldId id="480" r:id="rId32"/>
    <p:sldId id="520" r:id="rId33"/>
    <p:sldId id="533" r:id="rId34"/>
    <p:sldId id="521" r:id="rId35"/>
    <p:sldId id="302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AD5E3CB-AEFB-8D47-98D1-042749E591CF}" name="Elena Šerepėkienė" initials="EŠ" userId="S::elena.serepekiene@vpt.lt::1165003e-1bc1-4725-a88e-f9337cde254f" providerId="AD"/>
  <p188:author id="{C2F30CD0-1A4A-3E30-5D93-03B1D498DA81}" name="Viktorija Namavičienė" initials="VN" userId="S::viktorija.namaviciene@vpt.lt::770ee7b1-26ef-4989-be86-99569310602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AF00"/>
    <a:srgbClr val="FDE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74E0EC-3BD3-45C7-B61C-48DE2027D36C}" v="2" dt="2024-12-17T08:43:30.7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318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E942CB9-EEC7-A3EA-951D-C7EBC1FE02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F2899D-0AF0-7C4F-1B7A-44D85C6234D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F855E-8EDD-4F44-88D1-7BEEE4F8A65C}" type="datetimeFigureOut">
              <a:rPr lang="en-GB" smtClean="0"/>
              <a:t>28/01/2025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A3C0B7-A538-A1DA-04CF-CA9248BD49B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BBD122-24A6-6534-01B2-176E8DC91C0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8BCC6-5813-45BA-B485-47BCAA9FF6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0667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9921A-8D5E-4F5E-ABFC-449DBA3710DA}" type="datetimeFigureOut">
              <a:rPr lang="en-GB" smtClean="0"/>
              <a:t>28/01/2025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C1CEC2-438D-46D7-B767-1EACDABC8F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7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Spustelėję redag. ruoš. paantrš. stilių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D071-1170-438C-9B38-2C289A4F1963}" type="datetime1">
              <a:rPr lang="en-US" smtClean="0"/>
              <a:t>1/28/2025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466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BD37-EE07-4CB8-9026-22E12E2F7966}" type="datetime1">
              <a:rPr lang="en-US" smtClean="0"/>
              <a:t>1/28/2025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22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ACE21-2E89-4596-B3A4-F69305C86E74}" type="datetime1">
              <a:rPr lang="en-US" smtClean="0"/>
              <a:t>1/28/2025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756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03F64-F36F-48E2-BE23-E6E248A2AF1B}" type="datetime1">
              <a:rPr lang="en-US" smtClean="0"/>
              <a:t>1/28/2025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>
            <a:lvl1pPr>
              <a:defRPr sz="2400">
                <a:solidFill>
                  <a:schemeClr val="accent4"/>
                </a:solidFill>
              </a:defRPr>
            </a:lvl1pPr>
          </a:lstStyle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1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250C6-CBBE-42ED-A7CA-6389DFBB7034}" type="datetime1">
              <a:rPr lang="en-US" smtClean="0"/>
              <a:t>1/28/2025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059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F3E4-3797-4DC8-8D2D-5D1844D8C31C}" type="datetime1">
              <a:rPr lang="en-US" smtClean="0"/>
              <a:t>1/28/2025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602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CD84-EE68-4B18-B9A9-AE82EE5B64F4}" type="datetime1">
              <a:rPr lang="en-US" smtClean="0"/>
              <a:t>1/28/2025</a:t>
            </a:fld>
            <a:endParaRPr lang="en-US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529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81270-A71A-4ACC-96F6-A2A189409B68}" type="datetime1">
              <a:rPr lang="en-US" smtClean="0"/>
              <a:t>1/28/2025</a:t>
            </a:fld>
            <a:endParaRPr lang="en-US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59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D994-DC89-485D-A8C6-10D33C8D9D2B}" type="datetime1">
              <a:rPr lang="en-US" smtClean="0"/>
              <a:t>1/28/2025</a:t>
            </a:fld>
            <a:endParaRPr lang="en-US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95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20704-3F23-4374-A75B-126B8E812E99}" type="datetime1">
              <a:rPr lang="en-US" smtClean="0"/>
              <a:t>1/28/2025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448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44034-2C9E-412F-9B5F-CA1EA3BDC1AE}" type="datetime1">
              <a:rPr lang="en-US" smtClean="0"/>
              <a:t>1/28/2025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745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51914-2AE5-4E2F-881B-2DD6DAA34576}" type="datetime1">
              <a:rPr lang="en-US" smtClean="0"/>
              <a:t>1/28/2025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E6AF00"/>
                </a:solidFill>
              </a:defRPr>
            </a:lvl1pPr>
          </a:lstStyle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46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pt.lrv.lt/public/canonical/1733206013/18455/Tiek%C4%97jo%20susira%C5%A1in%C4%97jimas_CVP%20IS.pptx" TargetMode="Externa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iesiejipirkimai.lt/epps/home.do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TZjPKrQ5vj0" TargetMode="External"/><Relationship Id="rId5" Type="http://schemas.openxmlformats.org/officeDocument/2006/relationships/hyperlink" Target="https://youtu.be/HrGtH2reD0w" TargetMode="External"/><Relationship Id="rId4" Type="http://schemas.openxmlformats.org/officeDocument/2006/relationships/hyperlink" Target="https://www.youtube.com/watch?v=Y9NsACuk_C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pt.lrv.lt/public/canonical/1733141593/18445/Paie%C5%A1kos%20vykdymas%20per%20CVP%20IS%20atnaujinta.pptx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emo.viesiejipirkimai.lt/epps/home.do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685800" y="2219877"/>
            <a:ext cx="9795588" cy="2405911"/>
          </a:xfrm>
        </p:spPr>
        <p:txBody>
          <a:bodyPr>
            <a:normAutofit fontScale="90000"/>
          </a:bodyPr>
          <a:lstStyle/>
          <a:p>
            <a:pPr>
              <a:lnSpc>
                <a:spcPts val="5130"/>
              </a:lnSpc>
            </a:pPr>
            <a:br>
              <a:rPr lang="en-US" sz="5400"/>
            </a:br>
            <a:br>
              <a:rPr lang="en-US" sz="5400"/>
            </a:br>
            <a:r>
              <a:rPr lang="lt-LT" sz="5400" b="1"/>
              <a:t> </a:t>
            </a:r>
            <a:br>
              <a:rPr lang="lt-LT" sz="4800"/>
            </a:br>
            <a:br>
              <a:rPr lang="lt-LT" sz="4800"/>
            </a:br>
            <a:r>
              <a:rPr lang="lt-LT" sz="4900" b="1">
                <a:cs typeface="Times New Roman" panose="02020603050405020304" pitchFamily="18" charset="0"/>
              </a:rPr>
              <a:t> </a:t>
            </a:r>
            <a:r>
              <a:rPr lang="en-US" sz="4900" b="1" spc="-5">
                <a:cs typeface="Times New Roman" panose="02020603050405020304" pitchFamily="18" charset="0"/>
              </a:rPr>
              <a:t>Kaip </a:t>
            </a:r>
            <a:r>
              <a:rPr lang="en-US" sz="4900" b="1" spc="-5" err="1">
                <a:cs typeface="Times New Roman" panose="02020603050405020304" pitchFamily="18" charset="0"/>
              </a:rPr>
              <a:t>pateikti</a:t>
            </a:r>
            <a:r>
              <a:rPr lang="en-US" sz="4900" b="1" spc="-5">
                <a:cs typeface="Times New Roman" panose="02020603050405020304" pitchFamily="18" charset="0"/>
              </a:rPr>
              <a:t> </a:t>
            </a:r>
            <a:r>
              <a:rPr lang="en-US" sz="4900" b="1" spc="-5" err="1">
                <a:cs typeface="Times New Roman" panose="02020603050405020304" pitchFamily="18" charset="0"/>
              </a:rPr>
              <a:t>pasi</a:t>
            </a:r>
            <a:r>
              <a:rPr lang="lt-LT" sz="4900" b="1" spc="-5" err="1">
                <a:cs typeface="Times New Roman" panose="02020603050405020304" pitchFamily="18" charset="0"/>
              </a:rPr>
              <a:t>ūlymą</a:t>
            </a:r>
            <a:br>
              <a:rPr lang="lt-LT" sz="4900" b="1">
                <a:cs typeface="Times New Roman" panose="02020603050405020304" pitchFamily="18" charset="0"/>
              </a:rPr>
            </a:br>
            <a:r>
              <a:rPr lang="lt-LT" sz="4900" b="1">
                <a:cs typeface="Times New Roman" panose="02020603050405020304" pitchFamily="18" charset="0"/>
              </a:rPr>
              <a:t>Ce</a:t>
            </a:r>
            <a:r>
              <a:rPr lang="lt-LT" sz="4900" b="1" spc="-50">
                <a:cs typeface="Times New Roman" panose="02020603050405020304" pitchFamily="18" charset="0"/>
              </a:rPr>
              <a:t>n</a:t>
            </a:r>
            <a:r>
              <a:rPr lang="lt-LT" sz="4900" b="1">
                <a:cs typeface="Times New Roman" panose="02020603050405020304" pitchFamily="18" charset="0"/>
              </a:rPr>
              <a:t>trin</a:t>
            </a:r>
            <a:r>
              <a:rPr lang="lt-LT" sz="4900" b="1" spc="-15">
                <a:cs typeface="Times New Roman" panose="02020603050405020304" pitchFamily="18" charset="0"/>
              </a:rPr>
              <a:t>ė</a:t>
            </a:r>
            <a:r>
              <a:rPr lang="lt-LT" sz="4900" b="1">
                <a:cs typeface="Times New Roman" panose="02020603050405020304" pitchFamily="18" charset="0"/>
              </a:rPr>
              <a:t>s vi</a:t>
            </a:r>
            <a:r>
              <a:rPr lang="lt-LT" sz="4900" b="1" spc="-20">
                <a:cs typeface="Times New Roman" panose="02020603050405020304" pitchFamily="18" charset="0"/>
              </a:rPr>
              <a:t>e</a:t>
            </a:r>
            <a:r>
              <a:rPr lang="lt-LT" sz="4900" b="1">
                <a:cs typeface="Times New Roman" panose="02020603050405020304" pitchFamily="18" charset="0"/>
              </a:rPr>
              <a:t>šųjų</a:t>
            </a:r>
            <a:r>
              <a:rPr lang="lt-LT" sz="4900" b="1" spc="-20">
                <a:cs typeface="Times New Roman" panose="02020603050405020304" pitchFamily="18" charset="0"/>
              </a:rPr>
              <a:t> </a:t>
            </a:r>
            <a:r>
              <a:rPr lang="lt-LT" sz="4900" b="1">
                <a:cs typeface="Times New Roman" panose="02020603050405020304" pitchFamily="18" charset="0"/>
              </a:rPr>
              <a:t>pirkimų i</a:t>
            </a:r>
            <a:r>
              <a:rPr lang="lt-LT" sz="4900" b="1" spc="-20">
                <a:cs typeface="Times New Roman" panose="02020603050405020304" pitchFamily="18" charset="0"/>
              </a:rPr>
              <a:t>n</a:t>
            </a:r>
            <a:r>
              <a:rPr lang="lt-LT" sz="4900" b="1" spc="-110">
                <a:cs typeface="Times New Roman" panose="02020603050405020304" pitchFamily="18" charset="0"/>
              </a:rPr>
              <a:t>f</a:t>
            </a:r>
            <a:r>
              <a:rPr lang="lt-LT" sz="4900" b="1">
                <a:cs typeface="Times New Roman" panose="02020603050405020304" pitchFamily="18" charset="0"/>
              </a:rPr>
              <a:t>or</a:t>
            </a:r>
            <a:r>
              <a:rPr lang="lt-LT" sz="4900" b="1" spc="5">
                <a:cs typeface="Times New Roman" panose="02020603050405020304" pitchFamily="18" charset="0"/>
              </a:rPr>
              <a:t>m</a:t>
            </a:r>
            <a:r>
              <a:rPr lang="lt-LT" sz="4900" b="1">
                <a:cs typeface="Times New Roman" panose="02020603050405020304" pitchFamily="18" charset="0"/>
              </a:rPr>
              <a:t>acinės	si</a:t>
            </a:r>
            <a:r>
              <a:rPr lang="lt-LT" sz="4900" b="1" spc="-65">
                <a:cs typeface="Times New Roman" panose="02020603050405020304" pitchFamily="18" charset="0"/>
              </a:rPr>
              <a:t>s</a:t>
            </a:r>
            <a:r>
              <a:rPr lang="lt-LT" sz="4900" b="1" spc="-50">
                <a:cs typeface="Times New Roman" panose="02020603050405020304" pitchFamily="18" charset="0"/>
              </a:rPr>
              <a:t>t</a:t>
            </a:r>
            <a:r>
              <a:rPr lang="lt-LT" sz="4900" b="1">
                <a:cs typeface="Times New Roman" panose="02020603050405020304" pitchFamily="18" charset="0"/>
              </a:rPr>
              <a:t>em</a:t>
            </a:r>
            <a:r>
              <a:rPr lang="lt-LT" sz="4900" b="1" spc="10">
                <a:cs typeface="Times New Roman" panose="02020603050405020304" pitchFamily="18" charset="0"/>
              </a:rPr>
              <a:t>o</a:t>
            </a:r>
            <a:r>
              <a:rPr lang="lt-LT" sz="4900" b="1">
                <a:cs typeface="Times New Roman" panose="02020603050405020304" pitchFamily="18" charset="0"/>
              </a:rPr>
              <a:t>s</a:t>
            </a:r>
            <a:r>
              <a:rPr lang="lt-LT" sz="4900" b="1" spc="-20">
                <a:cs typeface="Times New Roman" panose="02020603050405020304" pitchFamily="18" charset="0"/>
              </a:rPr>
              <a:t> </a:t>
            </a:r>
            <a:r>
              <a:rPr lang="lt-LT" sz="4900" b="1">
                <a:cs typeface="Times New Roman" panose="02020603050405020304" pitchFamily="18" charset="0"/>
              </a:rPr>
              <a:t>(CVP</a:t>
            </a:r>
            <a:r>
              <a:rPr lang="lt-LT" sz="4900" b="1" spc="20">
                <a:cs typeface="Times New Roman" panose="02020603050405020304" pitchFamily="18" charset="0"/>
              </a:rPr>
              <a:t> </a:t>
            </a:r>
            <a:r>
              <a:rPr lang="lt-LT" sz="4900" b="1">
                <a:cs typeface="Times New Roman" panose="02020603050405020304" pitchFamily="18" charset="0"/>
              </a:rPr>
              <a:t>IS) priemonėmis</a:t>
            </a:r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435" y="4786103"/>
            <a:ext cx="2181225" cy="1985963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2" t="9477" r="5087" b="53886"/>
          <a:stretch/>
        </p:blipFill>
        <p:spPr>
          <a:xfrm>
            <a:off x="0" y="0"/>
            <a:ext cx="5238284" cy="28435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25C5B2-43E3-2C20-C255-40C87B7ED103}"/>
              </a:ext>
            </a:extLst>
          </p:cNvPr>
          <p:cNvSpPr txBox="1"/>
          <p:nvPr/>
        </p:nvSpPr>
        <p:spPr>
          <a:xfrm>
            <a:off x="4351498" y="5596204"/>
            <a:ext cx="2743199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>
                <a:cs typeface="Calibri"/>
              </a:rPr>
              <a:t>Galiojanti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nuo</a:t>
            </a:r>
            <a:r>
              <a:rPr lang="en-US">
                <a:cs typeface="Calibri"/>
              </a:rPr>
              <a:t> </a:t>
            </a:r>
            <a:r>
              <a:rPr lang="lt-LT">
                <a:cs typeface="Calibri"/>
              </a:rPr>
              <a:t>2024-11-18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751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40641-B497-8202-0D15-8D9FBE037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1" y="485774"/>
            <a:ext cx="11842812" cy="9790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/>
              <a:t>Informaciją apie pirkimą galite sužinoti išskleidus meniu ,,Rodyti pirkimo meniu“</a:t>
            </a:r>
            <a:endParaRPr lang="en-US"/>
          </a:p>
          <a:p>
            <a:endParaRPr lang="en-US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A0132A-3DCB-A003-48E5-E02DCFA60C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2419" y="1679165"/>
            <a:ext cx="6921856" cy="394355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66DDC97-A58A-A3F3-F8E9-A52DD33ED25E}"/>
              </a:ext>
            </a:extLst>
          </p:cNvPr>
          <p:cNvSpPr/>
          <p:nvPr/>
        </p:nvSpPr>
        <p:spPr>
          <a:xfrm>
            <a:off x="8390526" y="2225240"/>
            <a:ext cx="1119055" cy="128395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198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40641-B497-8202-0D15-8D9FBE037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1" y="485775"/>
            <a:ext cx="11683013" cy="9346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/>
              <a:t>Paspaudus pirkimo meniu skiltį ,,Pagrindinė pirkimo informaciją“ rodoma visa informacija apie pirkimą</a:t>
            </a:r>
            <a:endParaRPr lang="en-US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C9AAE4-C402-15AA-ADE4-84DB633E5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363" y="2760957"/>
            <a:ext cx="1900806" cy="213840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2666C81-F3C0-77DA-2522-1A496568A864}"/>
              </a:ext>
            </a:extLst>
          </p:cNvPr>
          <p:cNvSpPr/>
          <p:nvPr/>
        </p:nvSpPr>
        <p:spPr>
          <a:xfrm>
            <a:off x="452761" y="3295835"/>
            <a:ext cx="1900807" cy="266330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CBBD9D-3BDA-D96A-C6F0-9542049E79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0235" y="1441624"/>
            <a:ext cx="4988932" cy="5189157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D47C3D8-2A6F-D3D9-20C8-30A2196D7E06}"/>
              </a:ext>
            </a:extLst>
          </p:cNvPr>
          <p:cNvCxnSpPr>
            <a:cxnSpLocks/>
          </p:cNvCxnSpPr>
          <p:nvPr/>
        </p:nvCxnSpPr>
        <p:spPr>
          <a:xfrm flipV="1">
            <a:off x="2583402" y="2574657"/>
            <a:ext cx="2600840" cy="8543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007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40641-B497-8202-0D15-8D9FBE037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1" y="485775"/>
            <a:ext cx="11683013" cy="9346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/>
              <a:t>Paspaudus pirkimo meniu skiltį ,,Pirkimo dokumentai“ bus rodoma informacija apie skelbimą ir pirkimo dokumentus </a:t>
            </a:r>
            <a:endParaRPr lang="en-US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5EE134-E28A-C1CD-C389-91927A406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533" y="2396972"/>
            <a:ext cx="2564659" cy="288524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841B0D7-9D6D-A6A1-F75F-EF46C0E660D0}"/>
              </a:ext>
            </a:extLst>
          </p:cNvPr>
          <p:cNvSpPr/>
          <p:nvPr/>
        </p:nvSpPr>
        <p:spPr>
          <a:xfrm>
            <a:off x="614534" y="3422342"/>
            <a:ext cx="2350608" cy="27964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CFA24E-3656-0161-D9AD-3E5C3E92E0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0102" y="1457894"/>
            <a:ext cx="8002651" cy="17791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E4E5D85-CA11-FAC8-9189-9F8BCBB689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7902" y="3570504"/>
            <a:ext cx="7927052" cy="2844112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1252846-ADE2-2C1F-B939-062F7D2E78D1}"/>
              </a:ext>
            </a:extLst>
          </p:cNvPr>
          <p:cNvCxnSpPr>
            <a:cxnSpLocks/>
          </p:cNvCxnSpPr>
          <p:nvPr/>
        </p:nvCxnSpPr>
        <p:spPr>
          <a:xfrm flipV="1">
            <a:off x="3013938" y="1881010"/>
            <a:ext cx="827207" cy="15979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3B564A2-15EF-0773-0115-CB931DA78D85}"/>
              </a:ext>
            </a:extLst>
          </p:cNvPr>
          <p:cNvCxnSpPr>
            <a:cxnSpLocks/>
          </p:cNvCxnSpPr>
          <p:nvPr/>
        </p:nvCxnSpPr>
        <p:spPr>
          <a:xfrm>
            <a:off x="3013938" y="3570504"/>
            <a:ext cx="749914" cy="1314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0D95C602-C60F-8EFC-0542-70F14DB933D8}"/>
              </a:ext>
            </a:extLst>
          </p:cNvPr>
          <p:cNvSpPr/>
          <p:nvPr/>
        </p:nvSpPr>
        <p:spPr>
          <a:xfrm>
            <a:off x="3889941" y="2117289"/>
            <a:ext cx="637671" cy="30409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D3E1555-66BE-0880-F432-397A26A5A26E}"/>
              </a:ext>
            </a:extLst>
          </p:cNvPr>
          <p:cNvSpPr/>
          <p:nvPr/>
        </p:nvSpPr>
        <p:spPr>
          <a:xfrm>
            <a:off x="4527612" y="4146329"/>
            <a:ext cx="825623" cy="33689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458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40641-B497-8202-0D15-8D9FBE037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1" y="485775"/>
            <a:ext cx="11683013" cy="9346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/>
              <a:t>Paspaudus pirkimo meniu skiltį ,,Pirkimo dokumentai“ ir skiltį apie pirkimo dokumentus </a:t>
            </a:r>
            <a:endParaRPr lang="en-US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8FBA3C-143A-BC41-7BC3-CB88E01CF8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96" y="2350044"/>
            <a:ext cx="8242600" cy="29546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363837-5E30-86F3-B60D-533E37AE3D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58953" y="2557918"/>
            <a:ext cx="11687045" cy="93276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25FD962-DE5B-3673-00B1-65BD2A221067}"/>
              </a:ext>
            </a:extLst>
          </p:cNvPr>
          <p:cNvSpPr txBox="1"/>
          <p:nvPr/>
        </p:nvSpPr>
        <p:spPr>
          <a:xfrm>
            <a:off x="8902504" y="2680021"/>
            <a:ext cx="3151573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lt-LT"/>
          </a:p>
          <a:p>
            <a:r>
              <a:rPr lang="lt-LT" sz="2400"/>
              <a:t>Skiltyje pirkimo dokumentai galima dokumentus: </a:t>
            </a:r>
          </a:p>
          <a:p>
            <a:endParaRPr lang="lt-LT" sz="2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400"/>
              <a:t>peržiūrėti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t-LT" sz="2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400"/>
              <a:t>atsisiųsti kaip </a:t>
            </a:r>
            <a:r>
              <a:rPr lang="lt-LT" sz="2400" err="1"/>
              <a:t>zip</a:t>
            </a:r>
            <a:r>
              <a:rPr lang="lt-LT" sz="2400"/>
              <a:t> failą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A2EB4E0-295F-4F43-D7D2-47E0ED463BA7}"/>
              </a:ext>
            </a:extLst>
          </p:cNvPr>
          <p:cNvCxnSpPr>
            <a:cxnSpLocks/>
          </p:cNvCxnSpPr>
          <p:nvPr/>
        </p:nvCxnSpPr>
        <p:spPr>
          <a:xfrm flipH="1" flipV="1">
            <a:off x="7786138" y="4333954"/>
            <a:ext cx="1110766" cy="2942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82F3513-5353-42B7-B7CF-C0400A8990FC}"/>
              </a:ext>
            </a:extLst>
          </p:cNvPr>
          <p:cNvCxnSpPr>
            <a:cxnSpLocks/>
          </p:cNvCxnSpPr>
          <p:nvPr/>
        </p:nvCxnSpPr>
        <p:spPr>
          <a:xfrm flipH="1" flipV="1">
            <a:off x="7457243" y="5096897"/>
            <a:ext cx="1439661" cy="2902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4534628B-026A-4F73-8064-2C68A34A28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5740" y="1073814"/>
            <a:ext cx="1551475" cy="1746792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AE8423E0-9CD6-F946-EAF7-0CD25AD857AA}"/>
              </a:ext>
            </a:extLst>
          </p:cNvPr>
          <p:cNvSpPr/>
          <p:nvPr/>
        </p:nvSpPr>
        <p:spPr>
          <a:xfrm>
            <a:off x="9516821" y="1672515"/>
            <a:ext cx="1316176" cy="17040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337B330-73C7-032A-CDB5-9AD06CE7CFE8}"/>
              </a:ext>
            </a:extLst>
          </p:cNvPr>
          <p:cNvSpPr/>
          <p:nvPr/>
        </p:nvSpPr>
        <p:spPr>
          <a:xfrm>
            <a:off x="655117" y="2996481"/>
            <a:ext cx="871842" cy="31489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733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40641-B497-8202-0D15-8D9FBE037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1" y="485775"/>
            <a:ext cx="11683013" cy="9346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/>
              <a:t>Paspaudus pirkimo meniu skiltį ,,Susidomėjimo pareiškimas“ </a:t>
            </a:r>
            <a:endParaRPr lang="en-US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AF3A10-A4F3-B007-A0DB-C658157CB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601" y="2662161"/>
            <a:ext cx="2226348" cy="25046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E9D4D9-B2C5-14EC-77E7-1FDB18C061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2360" y="2333251"/>
            <a:ext cx="7307132" cy="241630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50D781D-CB8C-3B1A-AF8C-8EA23B927620}"/>
              </a:ext>
            </a:extLst>
          </p:cNvPr>
          <p:cNvSpPr/>
          <p:nvPr/>
        </p:nvSpPr>
        <p:spPr>
          <a:xfrm>
            <a:off x="607601" y="3748699"/>
            <a:ext cx="2018388" cy="29951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2CCE1A3-508F-A2C5-7C91-59CE52D9B2A8}"/>
              </a:ext>
            </a:extLst>
          </p:cNvPr>
          <p:cNvCxnSpPr>
            <a:cxnSpLocks/>
          </p:cNvCxnSpPr>
          <p:nvPr/>
        </p:nvCxnSpPr>
        <p:spPr>
          <a:xfrm flipV="1">
            <a:off x="2815229" y="3275860"/>
            <a:ext cx="1300085" cy="6225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191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40641-B497-8202-0D15-8D9FBE037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1" y="485774"/>
            <a:ext cx="11650463" cy="14378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/>
              <a:t>Paspaudus pirkimo meniu skiltį ,,Pasiūlymas“ pasirinkti reikia Asociacijos tipą ir norint pateikti pasiūlymą spauskite ,,PRIIMTI IR PATVIRTINTI VISUS PIRMIAUNURODYTUS VEIKSMUS“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DA032F-59A3-CE9E-3493-F855201B8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41" y="2317805"/>
            <a:ext cx="2422590" cy="27254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652305-AE19-409C-DB7C-8C8EEE84E5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7130" y="2317805"/>
            <a:ext cx="8045274" cy="24868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3DDF24B-DB94-3A9A-F745-DD80182AB338}"/>
              </a:ext>
            </a:extLst>
          </p:cNvPr>
          <p:cNvSpPr/>
          <p:nvPr/>
        </p:nvSpPr>
        <p:spPr>
          <a:xfrm>
            <a:off x="370679" y="3749337"/>
            <a:ext cx="993325" cy="29000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4C7C90-5EFD-386E-7E66-C24231A09ED5}"/>
              </a:ext>
            </a:extLst>
          </p:cNvPr>
          <p:cNvSpPr/>
          <p:nvPr/>
        </p:nvSpPr>
        <p:spPr>
          <a:xfrm>
            <a:off x="4472515" y="3158644"/>
            <a:ext cx="2283392" cy="50783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D0C3D9-FCF1-FAB1-9913-DF5E247AF789}"/>
              </a:ext>
            </a:extLst>
          </p:cNvPr>
          <p:cNvSpPr/>
          <p:nvPr/>
        </p:nvSpPr>
        <p:spPr>
          <a:xfrm>
            <a:off x="4642005" y="4306022"/>
            <a:ext cx="2283392" cy="37251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768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40641-B497-8202-0D15-8D9FBE037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1" y="485775"/>
            <a:ext cx="11683013" cy="9346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/>
              <a:t>Paspaudus pirkimo meniu skiltį ,,Nustatyti įspėjimus“ galite nustatyti </a:t>
            </a:r>
            <a:r>
              <a:rPr lang="lt-LT" err="1"/>
              <a:t>termimus</a:t>
            </a:r>
            <a:r>
              <a:rPr lang="lt-LT"/>
              <a:t>, kada gauti pranešimus</a:t>
            </a:r>
            <a:endParaRPr lang="en-US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384D66-4620-80ED-76A8-6B3F51551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07" y="2047438"/>
            <a:ext cx="2402485" cy="270279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435FAD4-0242-82FB-3237-FD1620C33EB9}"/>
              </a:ext>
            </a:extLst>
          </p:cNvPr>
          <p:cNvSpPr/>
          <p:nvPr/>
        </p:nvSpPr>
        <p:spPr>
          <a:xfrm>
            <a:off x="349190" y="3763230"/>
            <a:ext cx="1426344" cy="24059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83B23C-B642-E7CF-295E-62EC793989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2438" y="2499487"/>
            <a:ext cx="9232316" cy="225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772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40641-B497-8202-0D15-8D9FBE037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1" y="485775"/>
            <a:ext cx="11683013" cy="9346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dirty="0"/>
              <a:t>Paspaudus pirkimo meniu skiltį ,,Susirašinėjimas“ pasirinkite asociacijos tipą ir spauskite ,,PASIRINKTI“ </a:t>
            </a:r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BB10A8-7F1C-70AB-A721-0630419FF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40" y="2644406"/>
            <a:ext cx="2104009" cy="236701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DAE3E02-62D4-A144-8815-0A6BD4ADE004}"/>
              </a:ext>
            </a:extLst>
          </p:cNvPr>
          <p:cNvSpPr/>
          <p:nvPr/>
        </p:nvSpPr>
        <p:spPr>
          <a:xfrm>
            <a:off x="343788" y="4340278"/>
            <a:ext cx="1254193" cy="24947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8F92D0-224A-F501-B746-318C96BBEF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8817" y="2172645"/>
            <a:ext cx="9131243" cy="2838772"/>
          </a:xfrm>
          <a:prstGeom prst="rect">
            <a:avLst/>
          </a:prstGeom>
        </p:spPr>
      </p:pic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2F7FFD61-07E2-73E1-9AF4-7E1FE8E95607}"/>
              </a:ext>
            </a:extLst>
          </p:cNvPr>
          <p:cNvSpPr txBox="1">
            <a:spLocks/>
          </p:cNvSpPr>
          <p:nvPr/>
        </p:nvSpPr>
        <p:spPr>
          <a:xfrm>
            <a:off x="343788" y="5401023"/>
            <a:ext cx="11683013" cy="93465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lt-LT" dirty="0"/>
              <a:t>Plačiau, kaip vykdyto susirašinėjimą su pirkimo vykdytoju rasite čia: </a:t>
            </a:r>
            <a:r>
              <a:rPr lang="lt-LT" b="0" i="0" u="none" strike="noStrike" dirty="0">
                <a:effectLst/>
                <a:latin typeface="Public Sans"/>
                <a:hlinkClick r:id="rId5"/>
              </a:rPr>
              <a:t>Tiekėjo susirašinėjimas Centrinės viešųjų pirkimų informacinės sistemos (CVP IS) priemonėmis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917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40641-B497-8202-0D15-8D9FBE037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1" y="485775"/>
            <a:ext cx="11683013" cy="9346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/>
              <a:t>Paspaudus pirkimo meniu skiltį ,,Automatiniai pranešimai“ galite redaguoti pranešimų nustatymus</a:t>
            </a:r>
            <a:endParaRPr lang="en-US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D8D770-A0C4-90E9-20AE-00D1287DF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41" y="2235087"/>
            <a:ext cx="2464073" cy="277208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50F23D0-D60E-24F3-FE41-241BDFB39F78}"/>
              </a:ext>
            </a:extLst>
          </p:cNvPr>
          <p:cNvSpPr/>
          <p:nvPr/>
        </p:nvSpPr>
        <p:spPr>
          <a:xfrm>
            <a:off x="379911" y="4461267"/>
            <a:ext cx="1946040" cy="32379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C8A80E8-077A-555D-1524-3EDD0EECCD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1949" y="2578056"/>
            <a:ext cx="8591484" cy="211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810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40641-B497-8202-0D15-8D9FBE037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1" y="485775"/>
            <a:ext cx="11683013" cy="9346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/>
              <a:t>Pasiūlymo pateikimas: </a:t>
            </a:r>
            <a:endParaRPr lang="en-US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FA925A-685E-A2F3-E4A9-03F37F2DD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44" y="1642426"/>
            <a:ext cx="2469094" cy="27678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87AF1A-6263-4448-DBE3-A5355C9ACE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1515" y="1627627"/>
            <a:ext cx="8693439" cy="252157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B913925-00D5-DD7B-48D7-6EF2D1B2281A}"/>
              </a:ext>
            </a:extLst>
          </p:cNvPr>
          <p:cNvSpPr/>
          <p:nvPr/>
        </p:nvSpPr>
        <p:spPr>
          <a:xfrm>
            <a:off x="287046" y="3168001"/>
            <a:ext cx="1333481" cy="28498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1BC2FD0-F242-AB36-7651-02049C439E32}"/>
              </a:ext>
            </a:extLst>
          </p:cNvPr>
          <p:cNvSpPr/>
          <p:nvPr/>
        </p:nvSpPr>
        <p:spPr>
          <a:xfrm>
            <a:off x="3550529" y="2452191"/>
            <a:ext cx="373573" cy="26099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6A86098-6440-B15C-D2F3-970215480888}"/>
              </a:ext>
            </a:extLst>
          </p:cNvPr>
          <p:cNvSpPr/>
          <p:nvPr/>
        </p:nvSpPr>
        <p:spPr>
          <a:xfrm>
            <a:off x="3675343" y="3731913"/>
            <a:ext cx="373574" cy="26099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FF9D4C-BFBC-F5FC-C267-C59B06E1864F}"/>
              </a:ext>
            </a:extLst>
          </p:cNvPr>
          <p:cNvSpPr/>
          <p:nvPr/>
        </p:nvSpPr>
        <p:spPr>
          <a:xfrm>
            <a:off x="4106709" y="3735392"/>
            <a:ext cx="2407680" cy="40258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6BF980-B027-8E6E-6763-354B9A3E54E4}"/>
              </a:ext>
            </a:extLst>
          </p:cNvPr>
          <p:cNvSpPr/>
          <p:nvPr/>
        </p:nvSpPr>
        <p:spPr>
          <a:xfrm>
            <a:off x="4103919" y="2452191"/>
            <a:ext cx="2177960" cy="54511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A32A1E71-8867-7FF4-C165-8B9CDB18476E}"/>
              </a:ext>
            </a:extLst>
          </p:cNvPr>
          <p:cNvSpPr txBox="1">
            <a:spLocks/>
          </p:cNvSpPr>
          <p:nvPr/>
        </p:nvSpPr>
        <p:spPr>
          <a:xfrm>
            <a:off x="630539" y="5100879"/>
            <a:ext cx="4202648" cy="12992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lt-LT"/>
              <a:t>Atlikus abu žingsnius, gausite </a:t>
            </a:r>
            <a:r>
              <a:rPr lang="lt-LT" err="1"/>
              <a:t>el.laišką</a:t>
            </a:r>
            <a:r>
              <a:rPr lang="lt-LT"/>
              <a:t> į nurodytą </a:t>
            </a:r>
            <a:r>
              <a:rPr lang="lt-LT" err="1"/>
              <a:t>el.pašto</a:t>
            </a:r>
            <a:r>
              <a:rPr lang="lt-LT"/>
              <a:t> adresą registracijos metu </a:t>
            </a:r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85C5F51-FE69-7304-8DDC-BBFB040452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6120" y="4973769"/>
            <a:ext cx="5315223" cy="166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94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0925711-E546-78EC-4DD9-4CC2277EB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44" y="1401288"/>
            <a:ext cx="10653156" cy="47756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ea typeface="+mn-lt"/>
                <a:cs typeface="+mn-lt"/>
                <a:hlinkClick r:id="rId3"/>
              </a:rPr>
              <a:t>European Dynamics - Centrinė viešųjų pirkimų informacinė sistema</a:t>
            </a: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92F3D2-56E3-CCAF-EDB3-DA473F717020}"/>
              </a:ext>
            </a:extLst>
          </p:cNvPr>
          <p:cNvSpPr txBox="1"/>
          <p:nvPr/>
        </p:nvSpPr>
        <p:spPr>
          <a:xfrm>
            <a:off x="418730" y="560926"/>
            <a:ext cx="113545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Spauskite nuorodą ir prisijunkite prie paskyros:</a:t>
            </a:r>
          </a:p>
        </p:txBody>
      </p:sp>
      <p:pic>
        <p:nvPicPr>
          <p:cNvPr id="14" name="Picture 13" descr="A screenshot of a computer&#10;&#10;Description automatically generated">
            <a:extLst>
              <a:ext uri="{FF2B5EF4-FFF2-40B4-BE49-F238E27FC236}">
                <a16:creationId xmlns:a16="http://schemas.microsoft.com/office/drawing/2014/main" id="{04B3773B-45DF-A812-CE90-1BAAE71AA4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042" y="2439132"/>
            <a:ext cx="6884226" cy="420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6912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40641-B497-8202-0D15-8D9FBE037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1" y="485775"/>
            <a:ext cx="11683013" cy="93465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lt-LT"/>
              <a:t>Pasiūlymo pateikimas, </a:t>
            </a:r>
            <a:r>
              <a:rPr lang="lt-LT" b="1"/>
              <a:t>kai pasiūlymai teikiami viename voke</a:t>
            </a:r>
            <a:r>
              <a:rPr lang="lt-LT"/>
              <a:t>: </a:t>
            </a:r>
            <a:endParaRPr lang="en-US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88A359-1D5E-7C29-8AFB-AD663B7C43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747" y="1182163"/>
            <a:ext cx="7630334" cy="30922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09E2CFA-3367-3CB0-487E-FD9A92147E8E}"/>
              </a:ext>
            </a:extLst>
          </p:cNvPr>
          <p:cNvSpPr/>
          <p:nvPr/>
        </p:nvSpPr>
        <p:spPr>
          <a:xfrm>
            <a:off x="4423636" y="2213544"/>
            <a:ext cx="1515525" cy="49414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DD7C7B-721C-F02B-5CF4-AAF0C32BF9BA}"/>
              </a:ext>
            </a:extLst>
          </p:cNvPr>
          <p:cNvSpPr txBox="1"/>
          <p:nvPr/>
        </p:nvSpPr>
        <p:spPr>
          <a:xfrm>
            <a:off x="287046" y="4214808"/>
            <a:ext cx="9769096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lt-LT" dirty="0">
                <a:cs typeface="Segoe UI"/>
              </a:rPr>
              <a:t>​</a:t>
            </a:r>
            <a:endParaRPr lang="lt-LT" dirty="0">
              <a:solidFill>
                <a:srgbClr val="FF0000"/>
              </a:solidFill>
              <a:cs typeface="Segoe UI"/>
            </a:endParaRPr>
          </a:p>
          <a:p>
            <a:r>
              <a:rPr lang="lt-LT" dirty="0">
                <a:solidFill>
                  <a:srgbClr val="FF0000"/>
                </a:solidFill>
                <a:cs typeface="Segoe UI"/>
              </a:rPr>
              <a:t>SVARBU</a:t>
            </a:r>
            <a:r>
              <a:rPr lang="en-GB" dirty="0">
                <a:solidFill>
                  <a:srgbClr val="FF0000"/>
                </a:solidFill>
                <a:cs typeface="Segoe UI"/>
              </a:rPr>
              <a:t>! </a:t>
            </a:r>
            <a:endParaRPr lang="lt-LT" dirty="0">
              <a:solidFill>
                <a:srgbClr val="FF0000"/>
              </a:solidFill>
              <a:cs typeface="Segoe UI"/>
            </a:endParaRPr>
          </a:p>
          <a:p>
            <a:r>
              <a:rPr lang="lt-LT" b="1" dirty="0">
                <a:cs typeface="Segoe UI"/>
              </a:rPr>
              <a:t>1) </a:t>
            </a:r>
            <a:r>
              <a:rPr lang="en-GB" dirty="0">
                <a:cs typeface="Segoe UI"/>
              </a:rPr>
              <a:t>V</a:t>
            </a:r>
            <a:r>
              <a:rPr lang="lt-LT" dirty="0" err="1">
                <a:cs typeface="Segoe UI"/>
              </a:rPr>
              <a:t>aizdo</a:t>
            </a:r>
            <a:r>
              <a:rPr lang="lt-LT" dirty="0">
                <a:cs typeface="Segoe UI"/>
              </a:rPr>
              <a:t> įrašą</a:t>
            </a:r>
            <a:r>
              <a:rPr lang="en-GB" dirty="0">
                <a:cs typeface="Segoe UI"/>
              </a:rPr>
              <a:t>, </a:t>
            </a:r>
            <a:r>
              <a:rPr lang="en-GB" dirty="0" err="1">
                <a:cs typeface="Segoe UI"/>
              </a:rPr>
              <a:t>kaip</a:t>
            </a:r>
            <a:r>
              <a:rPr lang="en-GB" dirty="0">
                <a:cs typeface="Segoe UI"/>
              </a:rPr>
              <a:t> </a:t>
            </a:r>
            <a:r>
              <a:rPr lang="en-GB" dirty="0" err="1">
                <a:cs typeface="Segoe UI"/>
              </a:rPr>
              <a:t>pateikti</a:t>
            </a:r>
            <a:r>
              <a:rPr lang="en-GB" dirty="0">
                <a:cs typeface="Segoe UI"/>
              </a:rPr>
              <a:t> pas</a:t>
            </a:r>
            <a:r>
              <a:rPr lang="lt-LT" dirty="0" err="1">
                <a:cs typeface="Segoe UI"/>
              </a:rPr>
              <a:t>iūlymą</a:t>
            </a:r>
            <a:r>
              <a:rPr lang="lt-LT" dirty="0">
                <a:cs typeface="Segoe UI"/>
              </a:rPr>
              <a:t> viename voke rasite čia: </a:t>
            </a:r>
            <a:r>
              <a:rPr lang="lt-LT" b="0" i="0" dirty="0">
                <a:solidFill>
                  <a:srgbClr val="091A5A"/>
                </a:solidFill>
                <a:effectLst/>
                <a:latin typeface="Public Sans"/>
              </a:rPr>
              <a:t>Vaizdo įrašas (tiekėjams žr. nuo 27:00 min iki 33:00 min) </a:t>
            </a:r>
            <a:r>
              <a:rPr lang="lt-LT" b="0" i="0" u="none" strike="noStrike" dirty="0">
                <a:effectLst/>
                <a:latin typeface="Public Sans"/>
                <a:hlinkClick r:id="rId4"/>
              </a:rPr>
              <a:t>Atviro konkurso vykdymas, vienas vokas</a:t>
            </a:r>
            <a:r>
              <a:rPr lang="lt-LT" b="0" i="0" u="none" strike="noStrike" dirty="0">
                <a:effectLst/>
                <a:latin typeface="Public Sans"/>
              </a:rPr>
              <a:t>;</a:t>
            </a:r>
          </a:p>
          <a:p>
            <a:r>
              <a:rPr lang="lt-LT" b="1" dirty="0">
                <a:latin typeface="Public Sans"/>
                <a:cs typeface="Segoe UI"/>
              </a:rPr>
              <a:t>2) </a:t>
            </a:r>
            <a:r>
              <a:rPr lang="lt-LT" dirty="0">
                <a:latin typeface="Public Sans"/>
                <a:cs typeface="Segoe UI"/>
              </a:rPr>
              <a:t>Vaizdo įrašą, kaip pateikti pasiūlymą dviejuose vokuose arba pirkimo dalims rasite čia: </a:t>
            </a:r>
            <a:r>
              <a:rPr lang="lt-LT" b="0" i="0" dirty="0">
                <a:solidFill>
                  <a:srgbClr val="091A5A"/>
                </a:solidFill>
                <a:effectLst/>
                <a:latin typeface="Public Sans"/>
              </a:rPr>
              <a:t>Vaizdo įrašas (tiekėjams žr. nuo 19:35 min. iki 29:10 min) </a:t>
            </a:r>
            <a:r>
              <a:rPr lang="lt-LT" u="sng" dirty="0">
                <a:latin typeface="Public Sans"/>
                <a:hlinkClick r:id="rId5"/>
              </a:rPr>
              <a:t>Dviejų vokų sukūrimas, pasiūlymų į juos pateikimas ir vertinimas.</a:t>
            </a:r>
            <a:r>
              <a:rPr lang="lt-LT" u="sng" dirty="0">
                <a:latin typeface="Public Sans"/>
              </a:rPr>
              <a:t>;</a:t>
            </a:r>
            <a:r>
              <a:rPr lang="lt-LT" dirty="0">
                <a:latin typeface="Public Sans"/>
              </a:rPr>
              <a:t> </a:t>
            </a:r>
          </a:p>
          <a:p>
            <a:r>
              <a:rPr lang="lt-LT" b="1" dirty="0">
                <a:latin typeface="Public Sans"/>
                <a:cs typeface="Segoe UI"/>
              </a:rPr>
              <a:t>3) </a:t>
            </a:r>
            <a:r>
              <a:rPr lang="lt-LT" dirty="0">
                <a:latin typeface="Public Sans"/>
                <a:cs typeface="Segoe UI"/>
              </a:rPr>
              <a:t>Vaizdo įrašą, kaip pateikti pasiūlymą projekto konkurse rasite čia: (</a:t>
            </a:r>
            <a:r>
              <a:rPr lang="da-DK" b="0" i="0" dirty="0">
                <a:solidFill>
                  <a:srgbClr val="091A5A"/>
                </a:solidFill>
                <a:effectLst/>
                <a:latin typeface="Public Sans"/>
              </a:rPr>
              <a:t>tiekėjams žr. nuo 24:40 min iki 31:45 min)</a:t>
            </a:r>
            <a:r>
              <a:rPr lang="lt-LT" b="0" i="0" dirty="0">
                <a:solidFill>
                  <a:srgbClr val="091A5A"/>
                </a:solidFill>
                <a:effectLst/>
                <a:latin typeface="Public Sans"/>
              </a:rPr>
              <a:t> </a:t>
            </a:r>
            <a:r>
              <a:rPr lang="lt-LT" b="0" i="0" u="none" strike="noStrike" dirty="0">
                <a:effectLst/>
                <a:latin typeface="Public Sans"/>
                <a:hlinkClick r:id="rId6"/>
              </a:rPr>
              <a:t>Vaizdo įrašas „Projekto konkursas. Sukūrimas, projektų pateikimas ir vertinimas“</a:t>
            </a:r>
            <a:r>
              <a:rPr lang="lt-LT" b="0" i="0" u="none" strike="noStrike" dirty="0">
                <a:effectLst/>
                <a:latin typeface="Public Sans"/>
              </a:rPr>
              <a:t>.</a:t>
            </a:r>
            <a:endParaRPr lang="lt-LT" dirty="0"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011326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40641-B497-8202-0D15-8D9FBE037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987" y="339128"/>
            <a:ext cx="11683013" cy="93465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lt-LT"/>
              <a:t>Užpildykite skiltį pažymėta žvaigždute įrašydami "Pasiūlymas" ir spauskite ,,Išsaugoti“</a:t>
            </a:r>
            <a:endParaRPr lang="en-US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2F27466-E450-2993-C3BA-F3C0BA5A1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987" y="1380704"/>
            <a:ext cx="10096260" cy="33167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C803EDB-758B-74B7-549D-BB4C0E40AD3F}"/>
              </a:ext>
            </a:extLst>
          </p:cNvPr>
          <p:cNvSpPr/>
          <p:nvPr/>
        </p:nvSpPr>
        <p:spPr>
          <a:xfrm>
            <a:off x="9358628" y="4294816"/>
            <a:ext cx="1462296" cy="40258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C107C6E-82F2-CEA7-949C-77F14C96B59B}"/>
              </a:ext>
            </a:extLst>
          </p:cNvPr>
          <p:cNvSpPr/>
          <p:nvPr/>
        </p:nvSpPr>
        <p:spPr>
          <a:xfrm>
            <a:off x="508986" y="3269876"/>
            <a:ext cx="5076025" cy="8001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9903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40641-B497-8202-0D15-8D9FBE037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988" y="339128"/>
            <a:ext cx="10777578" cy="12738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/>
              <a:t>Programos vadovas. Paspaudus bus paaiškintos pagrindinės funkcijos ir paaiškinta, kaip ja naudotis. </a:t>
            </a:r>
            <a:endParaRPr lang="en-US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B193920D-3432-2428-45CC-043CC60338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60" y="1901347"/>
            <a:ext cx="9951783" cy="390416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8CDDDC8-0888-28BD-BFCD-DF7333CC9B4B}"/>
              </a:ext>
            </a:extLst>
          </p:cNvPr>
          <p:cNvSpPr/>
          <p:nvPr/>
        </p:nvSpPr>
        <p:spPr>
          <a:xfrm>
            <a:off x="8610600" y="2204087"/>
            <a:ext cx="580225" cy="43511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2377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40641-B497-8202-0D15-8D9FBE037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1" y="485775"/>
            <a:ext cx="11683013" cy="934652"/>
          </a:xfrm>
        </p:spPr>
        <p:txBody>
          <a:bodyPr>
            <a:normAutofit/>
          </a:bodyPr>
          <a:lstStyle/>
          <a:p>
            <a:r>
              <a:rPr lang="lt-LT"/>
              <a:t>Spauskite ,,Redaguoti“ mygtukas pasikeičia iš raudonos spalvos į žalią spalvą</a:t>
            </a:r>
            <a:endParaRPr lang="en-US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F26277-A277-17B3-4068-84B3C8FC1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941" y="1420427"/>
            <a:ext cx="5740695" cy="21718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5EC079-F780-8ADD-0132-659D4EF11E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7284" y="4241687"/>
            <a:ext cx="5740695" cy="21908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D07A59E-767F-EA98-3612-43CB15FB19E1}"/>
              </a:ext>
            </a:extLst>
          </p:cNvPr>
          <p:cNvSpPr/>
          <p:nvPr/>
        </p:nvSpPr>
        <p:spPr>
          <a:xfrm>
            <a:off x="7430348" y="1488838"/>
            <a:ext cx="867632" cy="71647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857C50-BDA4-40E6-0B91-BF40FB87A17A}"/>
              </a:ext>
            </a:extLst>
          </p:cNvPr>
          <p:cNvSpPr/>
          <p:nvPr/>
        </p:nvSpPr>
        <p:spPr>
          <a:xfrm>
            <a:off x="7676876" y="3967580"/>
            <a:ext cx="687195" cy="70270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2625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40641-B497-8202-0D15-8D9FBE037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1" y="485775"/>
            <a:ext cx="11683013" cy="9346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/>
              <a:t>Spauskite failo ženklą -&gt; ,,Įkelti naują failą“ -&gt;</a:t>
            </a:r>
          </a:p>
          <a:p>
            <a:endParaRPr lang="en-US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AAFE48-7075-A6F3-A527-EEF6A3370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783" y="2394964"/>
            <a:ext cx="8903384" cy="3363501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9459CBB-CEAC-9352-2C46-78341D5B3595}"/>
              </a:ext>
            </a:extLst>
          </p:cNvPr>
          <p:cNvSpPr/>
          <p:nvPr/>
        </p:nvSpPr>
        <p:spPr>
          <a:xfrm>
            <a:off x="9275423" y="4544789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E10F521-A1B1-8468-B8E4-942A6BD4F452}"/>
              </a:ext>
            </a:extLst>
          </p:cNvPr>
          <p:cNvSpPr/>
          <p:nvPr/>
        </p:nvSpPr>
        <p:spPr>
          <a:xfrm>
            <a:off x="2874622" y="4417271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112765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40641-B497-8202-0D15-8D9FBE037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72" y="60325"/>
            <a:ext cx="9462408" cy="159375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lt-LT" dirty="0"/>
              <a:t>1 – spauskite ,,Pasirinkite failus“ pridėkite pasiūlymo dokumentą </a:t>
            </a:r>
          </a:p>
          <a:p>
            <a:pPr marL="0" indent="0">
              <a:buNone/>
            </a:pPr>
            <a:r>
              <a:rPr lang="lt-LT" dirty="0"/>
              <a:t>2 – bus matomas koks dokumentas pridėtas</a:t>
            </a:r>
          </a:p>
          <a:p>
            <a:pPr marL="0" indent="0">
              <a:buNone/>
            </a:pPr>
            <a:r>
              <a:rPr lang="lt-LT" dirty="0"/>
              <a:t>3 – spauskite ,,Įkelti“</a:t>
            </a:r>
          </a:p>
          <a:p>
            <a:pPr marL="0" indent="0">
              <a:buNone/>
            </a:pPr>
            <a:r>
              <a:rPr lang="lt-LT" dirty="0"/>
              <a:t>4 – kai mygtukas ,,Įkelti“ papilkės, spauskite ,,Atgal“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A743A8-E211-8825-23EC-CD72EB37C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682" y="1654083"/>
            <a:ext cx="7772456" cy="4827558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87E79ED-DD6B-61EF-2F80-C5220F9191C3}"/>
              </a:ext>
            </a:extLst>
          </p:cNvPr>
          <p:cNvSpPr/>
          <p:nvPr/>
        </p:nvSpPr>
        <p:spPr>
          <a:xfrm>
            <a:off x="3977281" y="3449772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2E30C91-2C03-EF1E-E53B-3ECB0D876C05}"/>
              </a:ext>
            </a:extLst>
          </p:cNvPr>
          <p:cNvSpPr/>
          <p:nvPr/>
        </p:nvSpPr>
        <p:spPr>
          <a:xfrm>
            <a:off x="2731187" y="4869270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5F8A332-F251-A8FC-7B71-0D637D79B71A}"/>
              </a:ext>
            </a:extLst>
          </p:cNvPr>
          <p:cNvSpPr/>
          <p:nvPr/>
        </p:nvSpPr>
        <p:spPr>
          <a:xfrm>
            <a:off x="2731187" y="5562959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556237C-D177-2B6F-D296-6796E65827AB}"/>
              </a:ext>
            </a:extLst>
          </p:cNvPr>
          <p:cNvSpPr/>
          <p:nvPr/>
        </p:nvSpPr>
        <p:spPr>
          <a:xfrm>
            <a:off x="2731187" y="6022300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4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967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01D15B-E676-C1EA-986F-5F17069A6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153" y="566954"/>
            <a:ext cx="10515600" cy="711387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0" indent="0">
              <a:buNone/>
            </a:pPr>
            <a:r>
              <a:rPr lang="lt-LT"/>
              <a:t>Pažymėkite stulpelyje ,,File“ varnelę ties savo dokumento pavadinimu, jeigu norite galite parašyti komentarą. </a:t>
            </a:r>
          </a:p>
          <a:p>
            <a:pPr marL="0" indent="0">
              <a:buNone/>
            </a:pPr>
            <a:r>
              <a:rPr lang="lt-LT">
                <a:solidFill>
                  <a:srgbClr val="FF0000"/>
                </a:solidFill>
              </a:rPr>
              <a:t>SVARBU!</a:t>
            </a:r>
            <a:r>
              <a:rPr lang="lt-LT"/>
              <a:t> Po varnelės uždėjimo spauskite </a:t>
            </a:r>
            <a:r>
              <a:rPr lang="lt-LT" sz="2900"/>
              <a:t>,,</a:t>
            </a:r>
            <a:r>
              <a:rPr lang="lt-LT"/>
              <a:t>Išsaugoti</a:t>
            </a:r>
            <a:r>
              <a:rPr lang="lt-LT" sz="2900"/>
              <a:t>“, kitaip dokumentas nebus pridėtas.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77891C-FE03-0E82-621F-005B5D8BA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755" y="1603928"/>
            <a:ext cx="10163739" cy="398108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EA9A5D14-65D1-E2DA-EC9D-23CD81BE9B18}"/>
              </a:ext>
            </a:extLst>
          </p:cNvPr>
          <p:cNvSpPr/>
          <p:nvPr/>
        </p:nvSpPr>
        <p:spPr>
          <a:xfrm>
            <a:off x="2381564" y="3594469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33EA20C-AA91-2A2D-F973-4CB255071FDD}"/>
              </a:ext>
            </a:extLst>
          </p:cNvPr>
          <p:cNvSpPr/>
          <p:nvPr/>
        </p:nvSpPr>
        <p:spPr>
          <a:xfrm>
            <a:off x="8753381" y="4324035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855371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01D15B-E676-C1EA-986F-5F17069A6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153" y="566954"/>
            <a:ext cx="10515600" cy="71138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lt-LT" dirty="0"/>
              <a:t>Sėkmingai įkėlus pasiūlymo dokumentą, atsiranda įgyvendinimo procentai. </a:t>
            </a:r>
          </a:p>
          <a:p>
            <a:pPr marL="0" indent="0">
              <a:buNone/>
            </a:pPr>
            <a:r>
              <a:rPr lang="lt-LT" dirty="0"/>
              <a:t>Spauskite ,,Pateikti“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7596F6-0C92-E529-E026-4DA859CCB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238" y="2271277"/>
            <a:ext cx="7987383" cy="303770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9A5B348-AF71-D908-5A36-AD688C731481}"/>
              </a:ext>
            </a:extLst>
          </p:cNvPr>
          <p:cNvSpPr/>
          <p:nvPr/>
        </p:nvSpPr>
        <p:spPr>
          <a:xfrm>
            <a:off x="1138518" y="2927545"/>
            <a:ext cx="1226337" cy="71138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627A1A-E38F-6BF0-61F9-9C49C013121D}"/>
              </a:ext>
            </a:extLst>
          </p:cNvPr>
          <p:cNvSpPr/>
          <p:nvPr/>
        </p:nvSpPr>
        <p:spPr>
          <a:xfrm>
            <a:off x="7306235" y="2398117"/>
            <a:ext cx="1447146" cy="38792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4E6084A-7EC7-91AB-68E3-ECF87F6C6567}"/>
              </a:ext>
            </a:extLst>
          </p:cNvPr>
          <p:cNvSpPr/>
          <p:nvPr/>
        </p:nvSpPr>
        <p:spPr>
          <a:xfrm>
            <a:off x="475930" y="3091214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53D4D9D-7C16-4015-4ACB-47CF44359E99}"/>
              </a:ext>
            </a:extLst>
          </p:cNvPr>
          <p:cNvSpPr/>
          <p:nvPr/>
        </p:nvSpPr>
        <p:spPr>
          <a:xfrm>
            <a:off x="6684622" y="2401993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401356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64CBDB-155C-94EF-06E5-1789616AC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645" y="3133499"/>
            <a:ext cx="10515600" cy="1401669"/>
          </a:xfrm>
        </p:spPr>
        <p:txBody>
          <a:bodyPr/>
          <a:lstStyle/>
          <a:p>
            <a:pPr marL="0" indent="0">
              <a:buNone/>
            </a:pPr>
            <a:r>
              <a:rPr lang="lt-LT"/>
              <a:t>Gausite </a:t>
            </a:r>
            <a:r>
              <a:rPr lang="lt-LT" err="1"/>
              <a:t>el.laišką</a:t>
            </a:r>
            <a:r>
              <a:rPr lang="lt-LT"/>
              <a:t> apie pasiūlymo pateikimą:</a:t>
            </a:r>
          </a:p>
          <a:p>
            <a:pPr marL="0" indent="0">
              <a:buNone/>
            </a:pPr>
            <a:endParaRPr lang="lt-LT"/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F99DA6-2253-67D2-54B8-43B0AA3AF0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8968" y="1318951"/>
            <a:ext cx="2494282" cy="1634550"/>
          </a:xfrm>
          <a:prstGeom prst="rect">
            <a:avLst/>
          </a:prstGeo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A06D28D-5CF6-1211-2369-ECBCED84AD5C}"/>
              </a:ext>
            </a:extLst>
          </p:cNvPr>
          <p:cNvSpPr txBox="1">
            <a:spLocks/>
          </p:cNvSpPr>
          <p:nvPr/>
        </p:nvSpPr>
        <p:spPr>
          <a:xfrm>
            <a:off x="564892" y="673893"/>
            <a:ext cx="10515600" cy="1401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lt-LT"/>
              <a:t>Sėkmingai pateikus pasiūlymą dešiniajame kampe bus įrašas: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lt-LT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276013-526B-69FD-60ED-DB7B49A5A0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8624" y="3870967"/>
            <a:ext cx="5454930" cy="251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3846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C2A3AB-1F41-EC27-554E-6CDF8C436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492" y="1310382"/>
            <a:ext cx="8179143" cy="303899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92F16FA-DE97-6213-2A78-26124CDA2D9D}"/>
              </a:ext>
            </a:extLst>
          </p:cNvPr>
          <p:cNvSpPr/>
          <p:nvPr/>
        </p:nvSpPr>
        <p:spPr>
          <a:xfrm>
            <a:off x="7144872" y="1923473"/>
            <a:ext cx="1393357" cy="24947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7F934E2F-EB76-72B4-C01A-A3B2B307C8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85446" y="5034525"/>
            <a:ext cx="5740695" cy="1390721"/>
          </a:xfr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087F04E-3677-ACFD-65E9-A2F811169E29}"/>
              </a:ext>
            </a:extLst>
          </p:cNvPr>
          <p:cNvSpPr/>
          <p:nvPr/>
        </p:nvSpPr>
        <p:spPr>
          <a:xfrm>
            <a:off x="4316349" y="5729885"/>
            <a:ext cx="990757" cy="42818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3292B5C6-3BE6-BD21-8A10-544771F22352}"/>
              </a:ext>
            </a:extLst>
          </p:cNvPr>
          <p:cNvSpPr txBox="1">
            <a:spLocks/>
          </p:cNvSpPr>
          <p:nvPr/>
        </p:nvSpPr>
        <p:spPr>
          <a:xfrm>
            <a:off x="89648" y="290583"/>
            <a:ext cx="11932024" cy="8782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lt-LT"/>
              <a:t>Informaciją apie pasiūlymo pateikimą galite pasižiūrėti </a:t>
            </a:r>
            <a:r>
              <a:rPr lang="lt-LT" err="1"/>
              <a:t>paspaudami</a:t>
            </a:r>
            <a:r>
              <a:rPr lang="lt-LT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lt-LT"/>
              <a:t>,,Mano atsakymai“ ir būsena ,,Pateikta“.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131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E5D93C1-4DF2-8662-3779-DA0409D234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95646" y="830081"/>
            <a:ext cx="5470171" cy="5076507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A386B3C-C464-0F39-A34F-94E16F49544C}"/>
              </a:ext>
            </a:extLst>
          </p:cNvPr>
          <p:cNvSpPr txBox="1"/>
          <p:nvPr/>
        </p:nvSpPr>
        <p:spPr>
          <a:xfrm>
            <a:off x="6858405" y="2783559"/>
            <a:ext cx="60979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3200"/>
              <a:t>Įveskite savo naudoto vardą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2B1860-9922-FFB5-8134-5886BFAFDA69}"/>
              </a:ext>
            </a:extLst>
          </p:cNvPr>
          <p:cNvSpPr txBox="1"/>
          <p:nvPr/>
        </p:nvSpPr>
        <p:spPr>
          <a:xfrm>
            <a:off x="6858405" y="3452023"/>
            <a:ext cx="65729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3200"/>
              <a:t>Įveskite slaptažodį</a:t>
            </a:r>
            <a:endParaRPr lang="en-US" sz="3200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6AEC957E-A729-9F4A-5D97-34ED3E40F356}"/>
              </a:ext>
            </a:extLst>
          </p:cNvPr>
          <p:cNvSpPr/>
          <p:nvPr/>
        </p:nvSpPr>
        <p:spPr>
          <a:xfrm rot="10800000">
            <a:off x="5202315" y="3034759"/>
            <a:ext cx="1564736" cy="192107"/>
          </a:xfrm>
          <a:prstGeom prst="rightArrow">
            <a:avLst>
              <a:gd name="adj1" fmla="val 50000"/>
              <a:gd name="adj2" fmla="val 59052"/>
            </a:avLst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444D1459-9D98-78C2-956F-9842E7D4AAFF}"/>
              </a:ext>
            </a:extLst>
          </p:cNvPr>
          <p:cNvSpPr/>
          <p:nvPr/>
        </p:nvSpPr>
        <p:spPr>
          <a:xfrm rot="10800000">
            <a:off x="5202314" y="3599895"/>
            <a:ext cx="1593253" cy="192107"/>
          </a:xfrm>
          <a:prstGeom prst="rightArrow">
            <a:avLst>
              <a:gd name="adj1" fmla="val 50000"/>
              <a:gd name="adj2" fmla="val 59052"/>
            </a:avLst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4612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7FF3F0-C8E9-7BA0-5B45-041E4BD04E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180E6BAC-45EF-2BF3-0759-63E434C86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4832" y="1213141"/>
            <a:ext cx="5731510" cy="1843405"/>
          </a:xfrm>
          <a:prstGeom prst="rect">
            <a:avLst/>
          </a:prstGeom>
        </p:spPr>
      </p:pic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9684350A-4584-6CC8-D1F7-0589CD154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81" y="1238830"/>
            <a:ext cx="5731510" cy="2762250"/>
          </a:xfrm>
          <a:prstGeom prst="rect">
            <a:avLst/>
          </a:prstGeom>
        </p:spPr>
      </p:pic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63EDBD31-15E9-481E-5CBE-61885DB9155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32D4A5-D7D0-84EF-7A43-662FE3D80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F38B121-1CD6-D8A4-150F-5393C7E49D97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D547EE-F437-505F-E7C3-69455F51A597}"/>
              </a:ext>
            </a:extLst>
          </p:cNvPr>
          <p:cNvSpPr/>
          <p:nvPr/>
        </p:nvSpPr>
        <p:spPr>
          <a:xfrm>
            <a:off x="3765754" y="1155395"/>
            <a:ext cx="235975" cy="28994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23F34C-435C-F4C9-E02F-C82F7AD92688}"/>
              </a:ext>
            </a:extLst>
          </p:cNvPr>
          <p:cNvSpPr/>
          <p:nvPr/>
        </p:nvSpPr>
        <p:spPr>
          <a:xfrm>
            <a:off x="4316349" y="5729885"/>
            <a:ext cx="990757" cy="42818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52A7C4BE-A7DE-D7A9-5D5C-62B2C9CD5484}"/>
              </a:ext>
            </a:extLst>
          </p:cNvPr>
          <p:cNvSpPr txBox="1">
            <a:spLocks/>
          </p:cNvSpPr>
          <p:nvPr/>
        </p:nvSpPr>
        <p:spPr>
          <a:xfrm>
            <a:off x="89648" y="290583"/>
            <a:ext cx="11932024" cy="87829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lt-LT" dirty="0"/>
              <a:t>Norint peržiūrėti pateiktą pasiūlymą reikia išeiti iš pasiūlymo kūrimo aplinkos (1), tuomet paspaudus ant nuorodos atsinaujinti CVP IS langą (2), pažymėti pasiūlymą (3) ir paspausti mygtuką „Peržiūrėti“ (4).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6E875D8-FFF5-1DF2-81C4-E4653C0E47A1}"/>
              </a:ext>
            </a:extLst>
          </p:cNvPr>
          <p:cNvSpPr/>
          <p:nvPr/>
        </p:nvSpPr>
        <p:spPr>
          <a:xfrm>
            <a:off x="4001729" y="1127529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785CD0B-71B4-5E1C-9AB8-C6F432846B20}"/>
              </a:ext>
            </a:extLst>
          </p:cNvPr>
          <p:cNvSpPr/>
          <p:nvPr/>
        </p:nvSpPr>
        <p:spPr>
          <a:xfrm>
            <a:off x="10928092" y="1383758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EA15B1-9DE6-22A8-B58C-37A27E2CA4D5}"/>
              </a:ext>
            </a:extLst>
          </p:cNvPr>
          <p:cNvSpPr/>
          <p:nvPr/>
        </p:nvSpPr>
        <p:spPr>
          <a:xfrm>
            <a:off x="7144300" y="1416715"/>
            <a:ext cx="3761739" cy="29409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 descr="A screenshot of a computer&#10;&#10;Description automatically generated">
            <a:extLst>
              <a:ext uri="{FF2B5EF4-FFF2-40B4-BE49-F238E27FC236}">
                <a16:creationId xmlns:a16="http://schemas.microsoft.com/office/drawing/2014/main" id="{0F46E5D2-C8C8-254C-338A-29687768C3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381" y="4224346"/>
            <a:ext cx="5731510" cy="240411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94FEF53-EAA7-44A0-5E16-CCF5C7DF5BD8}"/>
              </a:ext>
            </a:extLst>
          </p:cNvPr>
          <p:cNvSpPr/>
          <p:nvPr/>
        </p:nvSpPr>
        <p:spPr>
          <a:xfrm>
            <a:off x="565343" y="5545508"/>
            <a:ext cx="235975" cy="28994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1AB4716-0D0D-C5BE-2CBF-FB3900E7D502}"/>
              </a:ext>
            </a:extLst>
          </p:cNvPr>
          <p:cNvSpPr/>
          <p:nvPr/>
        </p:nvSpPr>
        <p:spPr>
          <a:xfrm>
            <a:off x="89648" y="5451407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03D1DB2-90A3-BF3D-E848-AAFF503B9838}"/>
              </a:ext>
            </a:extLst>
          </p:cNvPr>
          <p:cNvSpPr/>
          <p:nvPr/>
        </p:nvSpPr>
        <p:spPr>
          <a:xfrm>
            <a:off x="643104" y="5868126"/>
            <a:ext cx="440927" cy="19059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495FF33-29FC-A7DD-4EC1-F99B9C25078A}"/>
              </a:ext>
            </a:extLst>
          </p:cNvPr>
          <p:cNvSpPr/>
          <p:nvPr/>
        </p:nvSpPr>
        <p:spPr>
          <a:xfrm>
            <a:off x="152842" y="5833856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8D328CA7-DD7A-09CD-3BCA-58E370B0BDB8}"/>
              </a:ext>
            </a:extLst>
          </p:cNvPr>
          <p:cNvSpPr txBox="1">
            <a:spLocks/>
          </p:cNvSpPr>
          <p:nvPr/>
        </p:nvSpPr>
        <p:spPr>
          <a:xfrm>
            <a:off x="6434131" y="3344181"/>
            <a:ext cx="5572912" cy="8782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 err="1"/>
              <a:t>Norint</a:t>
            </a:r>
            <a:r>
              <a:rPr lang="en-GB" sz="2400" dirty="0"/>
              <a:t> </a:t>
            </a:r>
            <a:r>
              <a:rPr lang="en-GB" sz="2400" dirty="0" err="1"/>
              <a:t>koreguoti</a:t>
            </a:r>
            <a:r>
              <a:rPr lang="en-GB" sz="2400" dirty="0"/>
              <a:t> </a:t>
            </a:r>
            <a:r>
              <a:rPr lang="en-GB" sz="2400" dirty="0" err="1"/>
              <a:t>jau</a:t>
            </a:r>
            <a:r>
              <a:rPr lang="en-GB" sz="2400" dirty="0"/>
              <a:t> </a:t>
            </a:r>
            <a:r>
              <a:rPr lang="en-GB" sz="2400" dirty="0" err="1"/>
              <a:t>pateiktą</a:t>
            </a:r>
            <a:r>
              <a:rPr lang="en-GB" sz="2400" dirty="0"/>
              <a:t> </a:t>
            </a:r>
            <a:r>
              <a:rPr lang="en-GB" sz="2400" dirty="0" err="1"/>
              <a:t>pasiūlymą</a:t>
            </a:r>
            <a:r>
              <a:rPr lang="en-GB" sz="2400" dirty="0"/>
              <a:t>, </a:t>
            </a:r>
            <a:r>
              <a:rPr lang="en-GB" sz="2400" dirty="0" err="1"/>
              <a:t>spauskite</a:t>
            </a:r>
            <a:r>
              <a:rPr lang="en-GB" sz="2400" dirty="0"/>
              <a:t> „</a:t>
            </a:r>
            <a:r>
              <a:rPr lang="en-GB" sz="2400" dirty="0" err="1"/>
              <a:t>Sukurti</a:t>
            </a:r>
            <a:r>
              <a:rPr lang="en-GB" sz="2400" dirty="0"/>
              <a:t> </a:t>
            </a:r>
            <a:r>
              <a:rPr lang="en-GB" sz="2400" dirty="0" err="1"/>
              <a:t>pasiūlymą</a:t>
            </a:r>
            <a:r>
              <a:rPr lang="en-GB" sz="2400" dirty="0"/>
              <a:t> </a:t>
            </a:r>
            <a:r>
              <a:rPr lang="en-GB" sz="2400" dirty="0" err="1"/>
              <a:t>sistemoje</a:t>
            </a:r>
            <a:r>
              <a:rPr lang="en-GB" sz="2400" dirty="0"/>
              <a:t>“. </a:t>
            </a:r>
            <a:r>
              <a:rPr lang="en-GB" sz="2400" dirty="0" err="1"/>
              <a:t>Naujas</a:t>
            </a:r>
            <a:r>
              <a:rPr lang="en-GB" sz="2400" dirty="0"/>
              <a:t> </a:t>
            </a:r>
            <a:r>
              <a:rPr lang="en-GB" sz="2400" dirty="0" err="1"/>
              <a:t>pateiktas</a:t>
            </a:r>
            <a:r>
              <a:rPr lang="en-GB" sz="2400" dirty="0"/>
              <a:t> </a:t>
            </a:r>
            <a:r>
              <a:rPr lang="en-GB" sz="2400" dirty="0" err="1"/>
              <a:t>pasiūlymas</a:t>
            </a:r>
            <a:r>
              <a:rPr lang="en-GB" sz="2400" dirty="0"/>
              <a:t> </a:t>
            </a:r>
            <a:r>
              <a:rPr lang="en-GB" sz="2400" dirty="0" err="1"/>
              <a:t>automatiškai</a:t>
            </a:r>
            <a:r>
              <a:rPr lang="en-GB" sz="2400" dirty="0"/>
              <a:t> </a:t>
            </a:r>
            <a:r>
              <a:rPr lang="en-GB" sz="2400" dirty="0" err="1"/>
              <a:t>pakeis</a:t>
            </a:r>
            <a:r>
              <a:rPr lang="en-GB" sz="2400" dirty="0"/>
              <a:t> </a:t>
            </a:r>
            <a:r>
              <a:rPr lang="en-GB" sz="2400" dirty="0" err="1"/>
              <a:t>ankstesnįjį</a:t>
            </a:r>
            <a:r>
              <a:rPr lang="en-GB" sz="2400" dirty="0"/>
              <a:t>.</a:t>
            </a:r>
            <a:endParaRPr lang="lt-LT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lt-LT" sz="2400" dirty="0"/>
              <a:t>Norint</a:t>
            </a:r>
            <a:r>
              <a:rPr lang="en-GB" sz="2400" dirty="0"/>
              <a:t> pa</a:t>
            </a:r>
            <a:r>
              <a:rPr lang="lt-LT" sz="2400" dirty="0"/>
              <a:t>šalinti pasiūlymą reikia pažymėti pasiūlymą (3), paspausti mygtuką „Pašalinti“ (5) ir patvirtinti pašalinimo faktą paspaudžiant „OK“.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6AF2B12-3DD7-C509-774C-2F9BE0A4CCF7}"/>
              </a:ext>
            </a:extLst>
          </p:cNvPr>
          <p:cNvSpPr/>
          <p:nvPr/>
        </p:nvSpPr>
        <p:spPr>
          <a:xfrm>
            <a:off x="1100304" y="5863209"/>
            <a:ext cx="440927" cy="19059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9BEC1EF-C060-08A6-FF6C-82BB9B664B0F}"/>
              </a:ext>
            </a:extLst>
          </p:cNvPr>
          <p:cNvSpPr/>
          <p:nvPr/>
        </p:nvSpPr>
        <p:spPr>
          <a:xfrm>
            <a:off x="1542657" y="5833856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5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5472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88A8E33-7DA3-31D4-601A-1657D39D36DB}"/>
              </a:ext>
            </a:extLst>
          </p:cNvPr>
          <p:cNvSpPr txBox="1">
            <a:spLocks/>
          </p:cNvSpPr>
          <p:nvPr/>
        </p:nvSpPr>
        <p:spPr>
          <a:xfrm>
            <a:off x="89648" y="290583"/>
            <a:ext cx="11932024" cy="8782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err="1"/>
              <a:t>Surasti</a:t>
            </a:r>
            <a:r>
              <a:rPr lang="en-US"/>
              <a:t> </a:t>
            </a:r>
            <a:r>
              <a:rPr lang="en-US" err="1"/>
              <a:t>savo</a:t>
            </a:r>
            <a:r>
              <a:rPr lang="en-US"/>
              <a:t> </a:t>
            </a:r>
            <a:r>
              <a:rPr lang="en-US" err="1"/>
              <a:t>pirkim</a:t>
            </a:r>
            <a:r>
              <a:rPr lang="lt-LT"/>
              <a:t>ą galite paskyros pagrindiniame lange. Paspauskite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lt-LT"/>
              <a:t>Pirkimų valdymas -&gt; Mano pirkimų sąrašas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9F2E200-E87B-A993-DC59-DC69EA36B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708" y="1316548"/>
            <a:ext cx="7956140" cy="290888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19CDE6E-7D8F-9365-C03F-9B2A25D6E498}"/>
              </a:ext>
            </a:extLst>
          </p:cNvPr>
          <p:cNvSpPr/>
          <p:nvPr/>
        </p:nvSpPr>
        <p:spPr>
          <a:xfrm>
            <a:off x="210708" y="1726249"/>
            <a:ext cx="1150269" cy="53285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636C69A-0F40-399E-76D5-2E821D5E6E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046" y="4373101"/>
            <a:ext cx="7153660" cy="230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7580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spect="1"/>
          </p:cNvSpPr>
          <p:nvPr/>
        </p:nvSpPr>
        <p:spPr>
          <a:xfrm>
            <a:off x="1223669" y="2351782"/>
            <a:ext cx="10347837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000">
                <a:latin typeface="+mj-lt"/>
              </a:rPr>
              <a:t>Dėl papildomai iškilusių klausimų galite kreiptis</a:t>
            </a:r>
          </a:p>
          <a:p>
            <a:r>
              <a:rPr lang="lt-LT" sz="4000">
                <a:latin typeface="+mj-lt"/>
              </a:rPr>
              <a:t>tel.</a:t>
            </a:r>
            <a:r>
              <a:rPr lang="lt-LT" sz="4000"/>
              <a:t> </a:t>
            </a:r>
            <a:r>
              <a:rPr lang="en-GB" sz="4000" b="1">
                <a:solidFill>
                  <a:schemeClr val="accent1">
                    <a:lumMod val="75000"/>
                  </a:schemeClr>
                </a:solidFill>
                <a:latin typeface="+mj-lt"/>
              </a:rPr>
              <a:t>+370</a:t>
            </a:r>
            <a:r>
              <a:rPr lang="lt-LT" sz="4000" b="1">
                <a:solidFill>
                  <a:schemeClr val="accent1">
                    <a:lumMod val="75000"/>
                  </a:schemeClr>
                </a:solidFill>
                <a:latin typeface="+mj-lt"/>
              </a:rPr>
              <a:t> 5 219 7000 </a:t>
            </a:r>
            <a:r>
              <a:rPr lang="lt-LT" sz="4000">
                <a:latin typeface="+mj-lt"/>
              </a:rPr>
              <a:t>arba </a:t>
            </a:r>
            <a:r>
              <a:rPr lang="lt-LT" sz="4000" err="1">
                <a:latin typeface="+mj-lt"/>
              </a:rPr>
              <a:t>el.paštu</a:t>
            </a:r>
            <a:r>
              <a:rPr lang="lt-LT" sz="4000">
                <a:latin typeface="+mj-lt"/>
              </a:rPr>
              <a:t> </a:t>
            </a:r>
            <a:r>
              <a:rPr lang="lt-LT" sz="4000" b="1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pagalba@vpt.lt</a:t>
            </a:r>
            <a:br>
              <a:rPr lang="lt-LT" sz="4000" b="1">
                <a:latin typeface="+mj-lt"/>
              </a:rPr>
            </a:br>
            <a:endParaRPr lang="lt-LT" sz="4000" b="1">
              <a:latin typeface="+mj-lt"/>
            </a:endParaRPr>
          </a:p>
          <a:p>
            <a:r>
              <a:rPr lang="lt-LT" sz="1400" b="1"/>
              <a:t> </a:t>
            </a:r>
            <a:endParaRPr lang="lt-LT" sz="1400"/>
          </a:p>
        </p:txBody>
      </p:sp>
      <p:pic>
        <p:nvPicPr>
          <p:cNvPr id="6" name="Paveikslėlis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435" y="4786103"/>
            <a:ext cx="2181225" cy="198596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DC6CDA-9BAE-043F-CDB9-CF728BFAC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37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12A0B8-4900-F7C7-6E48-9824D1E8D8E6}"/>
              </a:ext>
            </a:extLst>
          </p:cNvPr>
          <p:cNvSpPr txBox="1"/>
          <p:nvPr/>
        </p:nvSpPr>
        <p:spPr>
          <a:xfrm>
            <a:off x="654131" y="519147"/>
            <a:ext cx="107941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3200">
                <a:latin typeface="Times New Roman" panose="02020603050405020304" pitchFamily="18" charset="0"/>
                <a:cs typeface="Times New Roman" panose="02020603050405020304" pitchFamily="18" charset="0"/>
              </a:rPr>
              <a:t>Prisijungus, galite ieškoti p</a:t>
            </a:r>
            <a:r>
              <a:rPr lang="en-US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irkimo</a:t>
            </a:r>
            <a:r>
              <a:rPr lang="lt-LT" sz="3200">
                <a:latin typeface="Times New Roman" panose="02020603050405020304" pitchFamily="18" charset="0"/>
                <a:cs typeface="Times New Roman" panose="02020603050405020304" pitchFamily="18" charset="0"/>
              </a:rPr>
              <a:t> keliais būdais: 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E23DC83-DD97-D0ED-6844-105DA0D3B1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38" y="1533808"/>
            <a:ext cx="10948061" cy="400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273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3B30C8-C759-2BCD-0294-1118C1C95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16" y="2408610"/>
            <a:ext cx="8010192" cy="34906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C06FF5-DE21-650B-E671-574ED8B058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600" y="1820104"/>
            <a:ext cx="3463031" cy="1177012"/>
          </a:xfrm>
          <a:prstGeom prst="rect">
            <a:avLst/>
          </a:prstGeom>
        </p:spPr>
      </p:pic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150921" y="443884"/>
            <a:ext cx="11922710" cy="1571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lt-LT"/>
              <a:t>Vykdant paiešką šiuo būdu, spauskite ,,Naujausi pirkimai“ ir būsite nukreipti į visus pirkimus.</a:t>
            </a: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r>
              <a:rPr lang="en-US" err="1"/>
              <a:t>Pra</a:t>
            </a:r>
            <a:r>
              <a:rPr lang="lt-LT" err="1"/>
              <a:t>šome</a:t>
            </a:r>
            <a:r>
              <a:rPr lang="lt-LT"/>
              <a:t> teikti pasiūlymus bandomajame pirkime, kurio </a:t>
            </a:r>
            <a:r>
              <a:rPr lang="lt-LT" b="1"/>
              <a:t>ID 28249</a:t>
            </a:r>
            <a:endParaRPr lang="lt-LT"/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3DDA04F3-D48A-9F36-EE11-4CDB42E7601C}"/>
              </a:ext>
            </a:extLst>
          </p:cNvPr>
          <p:cNvCxnSpPr>
            <a:cxnSpLocks/>
          </p:cNvCxnSpPr>
          <p:nvPr/>
        </p:nvCxnSpPr>
        <p:spPr>
          <a:xfrm flipV="1">
            <a:off x="6480699" y="2601157"/>
            <a:ext cx="3755254" cy="4705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4167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215154" y="358588"/>
            <a:ext cx="11797552" cy="1149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lt-LT" dirty="0"/>
              <a:t>Detalesnei paieškai, spauskite ,,Išplėstinė paieška“ ir skiltyje</a:t>
            </a:r>
            <a:r>
              <a:rPr lang="en-US" dirty="0"/>
              <a:t> ,,</a:t>
            </a:r>
            <a:r>
              <a:rPr lang="en-US" dirty="0" err="1"/>
              <a:t>Pirkimo</a:t>
            </a:r>
            <a:r>
              <a:rPr lang="en-US" dirty="0"/>
              <a:t> ID” </a:t>
            </a:r>
            <a:r>
              <a:rPr lang="lt-LT" dirty="0"/>
              <a:t>įveskite pirkimo ID ir spauskite ,,Paieška“. 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EF6D4AC-5E0D-DA7A-50DF-4C50A2F2E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1002" y="2176277"/>
            <a:ext cx="5543835" cy="3587934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6C46DE4-9C33-B581-A3BE-FCE164DD8D73}"/>
              </a:ext>
            </a:extLst>
          </p:cNvPr>
          <p:cNvCxnSpPr>
            <a:cxnSpLocks/>
          </p:cNvCxnSpPr>
          <p:nvPr/>
        </p:nvCxnSpPr>
        <p:spPr>
          <a:xfrm flipV="1">
            <a:off x="4828538" y="3053918"/>
            <a:ext cx="1412464" cy="5305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F810959E-4049-8172-0232-52B1FAE5CA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63" y="2903291"/>
            <a:ext cx="4661987" cy="1896224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021C92B4-6AFC-4C5D-7A70-ACB3B9583359}"/>
              </a:ext>
            </a:extLst>
          </p:cNvPr>
          <p:cNvSpPr/>
          <p:nvPr/>
        </p:nvSpPr>
        <p:spPr>
          <a:xfrm>
            <a:off x="3175461" y="3708026"/>
            <a:ext cx="1653077" cy="21396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109674C-1F23-5221-FE2B-AAE375F151BC}"/>
              </a:ext>
            </a:extLst>
          </p:cNvPr>
          <p:cNvSpPr/>
          <p:nvPr/>
        </p:nvSpPr>
        <p:spPr>
          <a:xfrm>
            <a:off x="11299794" y="5465410"/>
            <a:ext cx="527952" cy="298801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654477C5-FD9B-4074-E1D1-B1D27B96E3AC}"/>
              </a:ext>
            </a:extLst>
          </p:cNvPr>
          <p:cNvSpPr txBox="1">
            <a:spLocks/>
          </p:cNvSpPr>
          <p:nvPr/>
        </p:nvSpPr>
        <p:spPr>
          <a:xfrm>
            <a:off x="367554" y="5832796"/>
            <a:ext cx="11797552" cy="1149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lt-LT" dirty="0"/>
              <a:t>Daugiau informacijos, kaip ieškoti pirkimų, rasite čia: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0" i="0" u="none" strike="noStrike" dirty="0" err="1">
                <a:effectLst/>
                <a:latin typeface="Public Sans"/>
                <a:hlinkClick r:id="rId5"/>
              </a:rPr>
              <a:t>Paieškos</a:t>
            </a:r>
            <a:r>
              <a:rPr lang="en-GB" b="0" i="0" u="none" strike="noStrike" dirty="0">
                <a:effectLst/>
                <a:latin typeface="Public Sans"/>
                <a:hlinkClick r:id="rId5"/>
              </a:rPr>
              <a:t> </a:t>
            </a:r>
            <a:r>
              <a:rPr lang="en-GB" b="0" i="0" u="none" strike="noStrike" dirty="0" err="1">
                <a:effectLst/>
                <a:latin typeface="Public Sans"/>
                <a:hlinkClick r:id="rId5"/>
              </a:rPr>
              <a:t>vykdymas</a:t>
            </a:r>
            <a:r>
              <a:rPr lang="en-GB" b="0" i="0" u="none" strike="noStrike">
                <a:effectLst/>
                <a:latin typeface="Public Sans"/>
                <a:hlinkClick r:id="rId5"/>
              </a:rPr>
              <a:t> per CVP 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100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40641-B497-8202-0D15-8D9FBE037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1" y="485774"/>
            <a:ext cx="11763230" cy="153585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lt-LT" dirty="0"/>
              <a:t>Paspauskite ant pirkimo pavadinimo ir teikite pasiūlymus bandomajame pirkime, kurio </a:t>
            </a:r>
            <a:r>
              <a:rPr lang="lt-LT" b="1" dirty="0"/>
              <a:t>ID 28249</a:t>
            </a:r>
          </a:p>
          <a:p>
            <a:pPr marL="0" indent="0">
              <a:buNone/>
            </a:pPr>
            <a:r>
              <a:rPr lang="lt-LT" dirty="0">
                <a:solidFill>
                  <a:srgbClr val="FF0000"/>
                </a:solidFill>
              </a:rPr>
              <a:t>SVARBU</a:t>
            </a:r>
            <a:r>
              <a:rPr lang="en-US" dirty="0">
                <a:solidFill>
                  <a:srgbClr val="FF0000"/>
                </a:solidFill>
              </a:rPr>
              <a:t>! </a:t>
            </a:r>
            <a:r>
              <a:rPr lang="en-US" dirty="0" err="1"/>
              <a:t>Testin</a:t>
            </a:r>
            <a:r>
              <a:rPr lang="lt-LT" dirty="0"/>
              <a:t>į pirkimą galite atlikti tik naujoje CVP IS sistemoje demonstracinėje versijoje</a:t>
            </a:r>
          </a:p>
          <a:p>
            <a:pPr marL="0" indent="0">
              <a:buNone/>
            </a:pPr>
            <a:r>
              <a:rPr lang="lt-LT" b="1" dirty="0"/>
              <a:t> </a:t>
            </a:r>
            <a:r>
              <a:rPr lang="lt-LT" dirty="0">
                <a:hlinkClick r:id="rId3"/>
              </a:rPr>
              <a:t>https://demo.viesiejipirkimai.lt/epps/home.do</a:t>
            </a:r>
            <a:r>
              <a:rPr lang="lt-LT" dirty="0"/>
              <a:t> </a:t>
            </a:r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FB7384B-F3FE-E9EB-39BD-B8E1BF8648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941" y="2569791"/>
            <a:ext cx="11683013" cy="171841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F410962-AFB6-FA6A-1A63-68D688C7F0B1}"/>
              </a:ext>
            </a:extLst>
          </p:cNvPr>
          <p:cNvSpPr/>
          <p:nvPr/>
        </p:nvSpPr>
        <p:spPr>
          <a:xfrm>
            <a:off x="287047" y="3233057"/>
            <a:ext cx="2692917" cy="65314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369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25075" y="5326826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40641-B497-8202-0D15-8D9FBE037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11" y="485775"/>
            <a:ext cx="11931588" cy="8813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/>
              <a:t>Informaciją apie pirkimą galite sužinoti išskleidus meniu ,,Rodyti pirkimo meniu“</a:t>
            </a:r>
            <a:endParaRPr lang="en-US"/>
          </a:p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AD3C82-7E0E-7AD8-BE05-23E906D6F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45" y="1459821"/>
            <a:ext cx="3115326" cy="19691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8D464D-8456-69E1-254A-609AD3C3DB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046" y="1367161"/>
            <a:ext cx="5664491" cy="485800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D573438-810C-8AE4-ECF3-17644A1E8B40}"/>
              </a:ext>
            </a:extLst>
          </p:cNvPr>
          <p:cNvCxnSpPr>
            <a:cxnSpLocks/>
          </p:cNvCxnSpPr>
          <p:nvPr/>
        </p:nvCxnSpPr>
        <p:spPr>
          <a:xfrm flipH="1">
            <a:off x="6123172" y="2622715"/>
            <a:ext cx="1618156" cy="1471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6D11BFF-BA46-B030-F68B-9A74FD735A84}"/>
              </a:ext>
            </a:extLst>
          </p:cNvPr>
          <p:cNvSpPr txBox="1"/>
          <p:nvPr/>
        </p:nvSpPr>
        <p:spPr>
          <a:xfrm>
            <a:off x="7313474" y="3973394"/>
            <a:ext cx="31153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/>
              <a:t>Skiltyje ,,Pagrindinė pirkimo informacija“ rodoma informacija apie pirkimą.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882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C1B42-8FE8-2943-AAD5-F5C9D72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40641-B497-8202-0D15-8D9FBE037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1" y="485775"/>
            <a:ext cx="11683013" cy="9346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/>
              <a:t> </a:t>
            </a:r>
            <a:endParaRPr lang="en-US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C401CE-11DA-719D-DDA4-BF78850DC6CE}"/>
              </a:ext>
            </a:extLst>
          </p:cNvPr>
          <p:cNvSpPr txBox="1">
            <a:spLocks/>
          </p:cNvSpPr>
          <p:nvPr/>
        </p:nvSpPr>
        <p:spPr>
          <a:xfrm>
            <a:off x="8753381" y="2927545"/>
            <a:ext cx="3151573" cy="336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091C8B-EC10-D7B4-D031-693CDEC99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3163" y="1342808"/>
            <a:ext cx="3112814" cy="19726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5848B8-BB58-735C-06A0-8E70340E8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490" y="1420427"/>
            <a:ext cx="6366516" cy="1507118"/>
          </a:xfrm>
          <a:prstGeom prst="rect">
            <a:avLst/>
          </a:prstGeom>
        </p:spPr>
      </p:pic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3012672D-E922-670C-190C-B2E155C3D7E4}"/>
              </a:ext>
            </a:extLst>
          </p:cNvPr>
          <p:cNvSpPr txBox="1">
            <a:spLocks/>
          </p:cNvSpPr>
          <p:nvPr/>
        </p:nvSpPr>
        <p:spPr>
          <a:xfrm>
            <a:off x="115411" y="485775"/>
            <a:ext cx="11931588" cy="881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lt-LT"/>
              <a:t>Informaciją apie pirkimą galite sužinoti išskleidus meniu ,,Rodyti pirkimo meniu“</a:t>
            </a:r>
            <a:endParaRPr lang="en-US"/>
          </a:p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AFA828F-290D-8E43-E3A9-A5F6C875CE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490" y="3315464"/>
            <a:ext cx="6340792" cy="2765739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728CD2A-2C25-CCBB-FE1A-3B98A40E781B}"/>
              </a:ext>
            </a:extLst>
          </p:cNvPr>
          <p:cNvCxnSpPr>
            <a:cxnSpLocks/>
          </p:cNvCxnSpPr>
          <p:nvPr/>
        </p:nvCxnSpPr>
        <p:spPr>
          <a:xfrm flipH="1" flipV="1">
            <a:off x="7052586" y="2224194"/>
            <a:ext cx="2166151" cy="6303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C147703-5C7F-795A-469E-FB99CA42D573}"/>
              </a:ext>
            </a:extLst>
          </p:cNvPr>
          <p:cNvCxnSpPr>
            <a:cxnSpLocks/>
          </p:cNvCxnSpPr>
          <p:nvPr/>
        </p:nvCxnSpPr>
        <p:spPr>
          <a:xfrm flipH="1">
            <a:off x="6900186" y="2881330"/>
            <a:ext cx="2318551" cy="7176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18F26EA6-7550-3B2A-54B0-3C333E7E1035}"/>
              </a:ext>
            </a:extLst>
          </p:cNvPr>
          <p:cNvSpPr txBox="1"/>
          <p:nvPr/>
        </p:nvSpPr>
        <p:spPr>
          <a:xfrm>
            <a:off x="7262774" y="3794863"/>
            <a:ext cx="464218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/>
              <a:t>Skiltyje ,,Pirkimo dokumentai“ yra dvi skiltys:</a:t>
            </a:r>
          </a:p>
          <a:p>
            <a:endParaRPr lang="lt-LT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/>
              <a:t>Skelbimai – informacija apie skelbimą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t-LT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/>
              <a:t>Pirkimo dokumentai – įkelti dokumentai, kuriuos galima: </a:t>
            </a:r>
          </a:p>
          <a:p>
            <a:r>
              <a:rPr lang="lt-LT"/>
              <a:t>	peržiūrėti </a:t>
            </a:r>
          </a:p>
          <a:p>
            <a:r>
              <a:rPr lang="lt-LT"/>
              <a:t>	atsisiųsti kaip </a:t>
            </a:r>
            <a:r>
              <a:rPr lang="lt-LT" err="1"/>
              <a:t>zip</a:t>
            </a:r>
            <a:r>
              <a:rPr lang="lt-LT"/>
              <a:t> failą 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81A89E3-1C16-E153-5711-C66B2C6DFAB9}"/>
              </a:ext>
            </a:extLst>
          </p:cNvPr>
          <p:cNvCxnSpPr>
            <a:cxnSpLocks/>
          </p:cNvCxnSpPr>
          <p:nvPr/>
        </p:nvCxnSpPr>
        <p:spPr>
          <a:xfrm flipH="1" flipV="1">
            <a:off x="6427433" y="4949025"/>
            <a:ext cx="1708228" cy="6794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9C1D25D-D110-BFDD-B9F1-0570A5D82059}"/>
              </a:ext>
            </a:extLst>
          </p:cNvPr>
          <p:cNvCxnSpPr>
            <a:cxnSpLocks/>
          </p:cNvCxnSpPr>
          <p:nvPr/>
        </p:nvCxnSpPr>
        <p:spPr>
          <a:xfrm flipH="1">
            <a:off x="6096000" y="5857408"/>
            <a:ext cx="203966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069826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03a8c4c-3415-44a0-a799-d5a1400d594a" xsi:nil="true"/>
    <lcf76f155ced4ddcb4097134ff3c332f xmlns="f9c884a0-80fa-49f1-80f8-084d90b87028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00E2F40A7367419FC7F5E36C0AFEBC" ma:contentTypeVersion="12" ma:contentTypeDescription="Create a new document." ma:contentTypeScope="" ma:versionID="af18eab128a37410d2854ef1f1913ad6">
  <xsd:schema xmlns:xsd="http://www.w3.org/2001/XMLSchema" xmlns:xs="http://www.w3.org/2001/XMLSchema" xmlns:p="http://schemas.microsoft.com/office/2006/metadata/properties" xmlns:ns2="f9c884a0-80fa-49f1-80f8-084d90b87028" xmlns:ns3="103a8c4c-3415-44a0-a799-d5a1400d594a" targetNamespace="http://schemas.microsoft.com/office/2006/metadata/properties" ma:root="true" ma:fieldsID="aba95fd757e58c31442b2687e9570bdf" ns2:_="" ns3:_="">
    <xsd:import namespace="f9c884a0-80fa-49f1-80f8-084d90b87028"/>
    <xsd:import namespace="103a8c4c-3415-44a0-a799-d5a1400d59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c884a0-80fa-49f1-80f8-084d90b870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e68c3b55-3e8a-4e8f-9286-46d15c50df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3a8c4c-3415-44a0-a799-d5a1400d594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a0f5d79-ab87-4486-8ee5-8cddb4339359}" ma:internalName="TaxCatchAll" ma:showField="CatchAllData" ma:web="103a8c4c-3415-44a0-a799-d5a1400d59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CCB5AC-D550-45B4-AC72-296DFA990DC3}">
  <ds:schemaRefs>
    <ds:schemaRef ds:uri="103a8c4c-3415-44a0-a799-d5a1400d594a"/>
    <ds:schemaRef ds:uri="f9c884a0-80fa-49f1-80f8-084d90b8702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8E4DC07-6B8A-4E44-9022-C949C07A60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c884a0-80fa-49f1-80f8-084d90b87028"/>
    <ds:schemaRef ds:uri="103a8c4c-3415-44a0-a799-d5a1400d59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7C87326-BD66-4135-870F-EF10FF1328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866</Words>
  <Application>Microsoft Office PowerPoint</Application>
  <PresentationFormat>Widescreen</PresentationFormat>
  <Paragraphs>122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Aptos</vt:lpstr>
      <vt:lpstr>Arial</vt:lpstr>
      <vt:lpstr>Calibri</vt:lpstr>
      <vt:lpstr>Calibri Light</vt:lpstr>
      <vt:lpstr>Public Sans</vt:lpstr>
      <vt:lpstr>Segoe UI</vt:lpstr>
      <vt:lpstr>Times New Roman</vt:lpstr>
      <vt:lpstr>„Office“ tema</vt:lpstr>
      <vt:lpstr>      Kaip pateikti pasiūlymą Centrinės viešųjų pirkimų informacinės sistemos (CVP IS) priemonėmis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Vaiva Mačiūnė</dc:creator>
  <cp:lastModifiedBy>Elena Šerepėkienė</cp:lastModifiedBy>
  <cp:revision>17</cp:revision>
  <dcterms:created xsi:type="dcterms:W3CDTF">2016-01-12T08:28:32Z</dcterms:created>
  <dcterms:modified xsi:type="dcterms:W3CDTF">2025-01-28T12:13:47Z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0x010100CF00E2F40A7367419FC7F5E36C0AFEBC</vt:lpwstr>
  </property>
  <property fmtid="{D5CDD505-2E9C-101B-9397-08002B2CF9AE}" pid="3" name="MediaServiceImageTags">
    <vt:lpwstr/>
  </property>
</Properties>
</file>